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1" r:id="rId6"/>
    <p:sldId id="268" r:id="rId7"/>
    <p:sldId id="269" r:id="rId8"/>
    <p:sldId id="270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6B5CE-975A-488C-818C-3846E37F3ECD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25523-97D2-4498-921D-4258BA4CB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183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Marketing Mix  - Place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N5 Business 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5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Distribution - Road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Products might be delivered using the road network.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790995"/>
              </p:ext>
            </p:extLst>
          </p:nvPr>
        </p:nvGraphicFramePr>
        <p:xfrm>
          <a:off x="1104900" y="3225798"/>
          <a:ext cx="9347200" cy="2901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9000">
                  <a:extLst>
                    <a:ext uri="{9D8B030D-6E8A-4147-A177-3AD203B41FA5}">
                      <a16:colId xmlns:a16="http://schemas.microsoft.com/office/drawing/2014/main" val="2978313444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48427105"/>
                    </a:ext>
                  </a:extLst>
                </a:gridCol>
              </a:tblGrid>
              <a:tr h="55880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4018610"/>
                  </a:ext>
                </a:extLst>
              </a:tr>
              <a:tr h="78105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Often</a:t>
                      </a:r>
                      <a:r>
                        <a:rPr lang="en-GB" baseline="0" dirty="0" smtClean="0"/>
                        <a:t> cheaper than other methods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It is difficult to transport large products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2952400"/>
                  </a:ext>
                </a:extLst>
              </a:tr>
              <a:tr h="78105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Delivery is often quick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Not as environmentally friendly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3155177"/>
                  </a:ext>
                </a:extLst>
              </a:tr>
              <a:tr h="78105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Customer</a:t>
                      </a:r>
                      <a:r>
                        <a:rPr lang="en-GB" baseline="0" dirty="0" smtClean="0"/>
                        <a:t> receives the product direct to their door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Roadworks might</a:t>
                      </a:r>
                      <a:r>
                        <a:rPr lang="en-GB" baseline="0" dirty="0" smtClean="0"/>
                        <a:t> cause delays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9439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79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Distribution - Rail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Products can be delivered by train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673198"/>
              </p:ext>
            </p:extLst>
          </p:nvPr>
        </p:nvGraphicFramePr>
        <p:xfrm>
          <a:off x="1320800" y="3327401"/>
          <a:ext cx="9893300" cy="269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6650">
                  <a:extLst>
                    <a:ext uri="{9D8B030D-6E8A-4147-A177-3AD203B41FA5}">
                      <a16:colId xmlns:a16="http://schemas.microsoft.com/office/drawing/2014/main" val="3202661040"/>
                    </a:ext>
                  </a:extLst>
                </a:gridCol>
                <a:gridCol w="4946650">
                  <a:extLst>
                    <a:ext uri="{9D8B030D-6E8A-4147-A177-3AD203B41FA5}">
                      <a16:colId xmlns:a16="http://schemas.microsoft.com/office/drawing/2014/main" val="2672658057"/>
                    </a:ext>
                  </a:extLst>
                </a:gridCol>
              </a:tblGrid>
              <a:tr h="55860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2229520"/>
                  </a:ext>
                </a:extLst>
              </a:tr>
              <a:tr h="106689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Large products can be transported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There isn’t a train station in every location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085360"/>
                  </a:ext>
                </a:extLst>
              </a:tr>
              <a:tr h="106689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Large quantities</a:t>
                      </a:r>
                      <a:r>
                        <a:rPr lang="en-GB" baseline="0" dirty="0" smtClean="0"/>
                        <a:t> can be transported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Not a door-to-door service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1780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15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Distribution - Aircraft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Products can be delivered by air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008283"/>
              </p:ext>
            </p:extLst>
          </p:nvPr>
        </p:nvGraphicFramePr>
        <p:xfrm>
          <a:off x="1066800" y="3505198"/>
          <a:ext cx="9601200" cy="2844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3405483245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913865471"/>
                    </a:ext>
                  </a:extLst>
                </a:gridCol>
              </a:tblGrid>
              <a:tr h="71120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Advantages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3387837"/>
                  </a:ext>
                </a:extLst>
              </a:tr>
              <a:tr h="71120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Products can be transported across</a:t>
                      </a:r>
                      <a:r>
                        <a:rPr lang="en-GB" baseline="0" dirty="0" smtClean="0"/>
                        <a:t> the world quickly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Larger items can’t be transported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9335971"/>
                  </a:ext>
                </a:extLst>
              </a:tr>
              <a:tr h="71120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Large amounts of small products can be transported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Products need to be taken to an airport to be loaded – this can be expensive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8952915"/>
                  </a:ext>
                </a:extLst>
              </a:tr>
              <a:tr h="711201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Not a door-to-door service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9299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Distribution - Sea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Products can be delivered by boat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291694"/>
              </p:ext>
            </p:extLst>
          </p:nvPr>
        </p:nvGraphicFramePr>
        <p:xfrm>
          <a:off x="1104900" y="3251199"/>
          <a:ext cx="9601200" cy="2784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616706416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569374722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3985945"/>
                  </a:ext>
                </a:extLst>
              </a:tr>
              <a:tr h="108740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Larger products can be transported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It is quite time consuming to</a:t>
                      </a:r>
                      <a:r>
                        <a:rPr lang="en-GB" baseline="0" dirty="0" smtClean="0"/>
                        <a:t> transport products across the world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672215"/>
                  </a:ext>
                </a:extLst>
              </a:tr>
              <a:tr h="108740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Products can be transported across the world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Not a door-to-door service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0548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86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Intentions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Understand why Place is an important factor businesses need to consider.</a:t>
            </a:r>
          </a:p>
          <a:p>
            <a:r>
              <a:rPr lang="en-GB" sz="2800" dirty="0" smtClean="0"/>
              <a:t>Be more aware of the factors a business will consider when choosing </a:t>
            </a:r>
            <a:r>
              <a:rPr lang="en-GB" sz="2800" smtClean="0"/>
              <a:t>a location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860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 Place refers to wherever a business owner decides to locate – this means where to have their shop or where to sell their product.</a:t>
            </a:r>
          </a:p>
          <a:p>
            <a:r>
              <a:rPr lang="en-GB" sz="2800" dirty="0"/>
              <a:t> </a:t>
            </a:r>
            <a:r>
              <a:rPr lang="en-GB" sz="2800" dirty="0" smtClean="0"/>
              <a:t>Remember – businesses don’t need to have an actual shop or premises, a market can exist in a number of place, online, etc.</a:t>
            </a:r>
          </a:p>
          <a:p>
            <a:pPr marL="0" indent="0">
              <a:buNone/>
            </a:pPr>
            <a:r>
              <a:rPr lang="en-GB" sz="2800" dirty="0" smtClean="0"/>
              <a:t>There are however a number of things that have to be considered when deciding where to locate.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6624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Location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980475"/>
              </p:ext>
            </p:extLst>
          </p:nvPr>
        </p:nvGraphicFramePr>
        <p:xfrm>
          <a:off x="819150" y="2222501"/>
          <a:ext cx="10553700" cy="4570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450">
                  <a:extLst>
                    <a:ext uri="{9D8B030D-6E8A-4147-A177-3AD203B41FA5}">
                      <a16:colId xmlns:a16="http://schemas.microsoft.com/office/drawing/2014/main" val="2644077117"/>
                    </a:ext>
                  </a:extLst>
                </a:gridCol>
                <a:gridCol w="8096250">
                  <a:extLst>
                    <a:ext uri="{9D8B030D-6E8A-4147-A177-3AD203B41FA5}">
                      <a16:colId xmlns:a16="http://schemas.microsoft.com/office/drawing/2014/main" val="1039351520"/>
                    </a:ext>
                  </a:extLst>
                </a:gridCol>
              </a:tblGrid>
              <a:tr h="52155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Factor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Why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8623749"/>
                  </a:ext>
                </a:extLst>
              </a:tr>
              <a:tr h="764941">
                <a:tc>
                  <a:txBody>
                    <a:bodyPr/>
                    <a:lstStyle/>
                    <a:p>
                      <a:r>
                        <a:rPr lang="en-GB" dirty="0" smtClean="0"/>
                        <a:t>Where the customer 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Market research will help to identify where customers for a</a:t>
                      </a:r>
                      <a:r>
                        <a:rPr lang="en-GB" baseline="0" dirty="0" smtClean="0"/>
                        <a:t> particular item exist and where the business could locate to meet them.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535955"/>
                  </a:ext>
                </a:extLst>
              </a:tr>
              <a:tr h="950381">
                <a:tc>
                  <a:txBody>
                    <a:bodyPr/>
                    <a:lstStyle/>
                    <a:p>
                      <a:r>
                        <a:rPr lang="en-GB" dirty="0" smtClean="0"/>
                        <a:t>Availability of a suitable premises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business might need a certain size</a:t>
                      </a:r>
                      <a:r>
                        <a:rPr lang="en-GB" baseline="0" dirty="0" smtClean="0"/>
                        <a:t> of shop or a shop with certain facilities – these premises might only exist in certain places.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623328"/>
                  </a:ext>
                </a:extLst>
              </a:tr>
              <a:tr h="1166728">
                <a:tc>
                  <a:txBody>
                    <a:bodyPr/>
                    <a:lstStyle/>
                    <a:p>
                      <a:r>
                        <a:rPr lang="en-GB" dirty="0" smtClean="0"/>
                        <a:t>Parking facilities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Customers need to be able to easily access the building</a:t>
                      </a:r>
                      <a:r>
                        <a:rPr lang="en-GB" baseline="0" dirty="0" smtClean="0"/>
                        <a:t> or they could be put off using it. The business will also need to have disabled parking facilities.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381929"/>
                  </a:ext>
                </a:extLst>
              </a:tr>
              <a:tr h="1166728">
                <a:tc>
                  <a:txBody>
                    <a:bodyPr/>
                    <a:lstStyle/>
                    <a:p>
                      <a:r>
                        <a:rPr lang="en-GB" dirty="0" smtClean="0"/>
                        <a:t>Suitable</a:t>
                      </a:r>
                      <a:r>
                        <a:rPr lang="en-GB" baseline="0" dirty="0" smtClean="0"/>
                        <a:t> infrastructures/ Access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This refers</a:t>
                      </a:r>
                      <a:r>
                        <a:rPr lang="en-GB" baseline="0" dirty="0" smtClean="0"/>
                        <a:t> to the availability of water, gas, electricity and transport links. This is important for the business to be able to operate.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122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87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797324"/>
              </p:ext>
            </p:extLst>
          </p:nvPr>
        </p:nvGraphicFramePr>
        <p:xfrm>
          <a:off x="723900" y="719667"/>
          <a:ext cx="10807700" cy="551603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51100">
                  <a:extLst>
                    <a:ext uri="{9D8B030D-6E8A-4147-A177-3AD203B41FA5}">
                      <a16:colId xmlns:a16="http://schemas.microsoft.com/office/drawing/2014/main" val="1923676020"/>
                    </a:ext>
                  </a:extLst>
                </a:gridCol>
                <a:gridCol w="8356600">
                  <a:extLst>
                    <a:ext uri="{9D8B030D-6E8A-4147-A177-3AD203B41FA5}">
                      <a16:colId xmlns:a16="http://schemas.microsoft.com/office/drawing/2014/main" val="197483621"/>
                    </a:ext>
                  </a:extLst>
                </a:gridCol>
              </a:tblGrid>
              <a:tr h="1103207">
                <a:tc>
                  <a:txBody>
                    <a:bodyPr/>
                    <a:lstStyle/>
                    <a:p>
                      <a:r>
                        <a:rPr lang="en-GB" dirty="0" smtClean="0"/>
                        <a:t>Government incentives/grants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Sometimes government will offer</a:t>
                      </a:r>
                      <a:r>
                        <a:rPr lang="en-GB" baseline="0" dirty="0" smtClean="0"/>
                        <a:t> incentives to encourage businesses to open in certain areas.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765395"/>
                  </a:ext>
                </a:extLst>
              </a:tr>
              <a:tr h="1103207">
                <a:tc>
                  <a:txBody>
                    <a:bodyPr/>
                    <a:lstStyle/>
                    <a:p>
                      <a:r>
                        <a:rPr lang="en-GB" dirty="0" smtClean="0"/>
                        <a:t>The market</a:t>
                      </a:r>
                      <a:r>
                        <a:rPr lang="en-GB" baseline="0" dirty="0" smtClean="0"/>
                        <a:t> segment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customer group being targeted</a:t>
                      </a:r>
                      <a:r>
                        <a:rPr lang="en-GB" baseline="0" dirty="0" smtClean="0"/>
                        <a:t> can be a major influence in where the business sells its products.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693014"/>
                  </a:ext>
                </a:extLst>
              </a:tr>
              <a:tr h="1103207">
                <a:tc>
                  <a:txBody>
                    <a:bodyPr/>
                    <a:lstStyle/>
                    <a:p>
                      <a:r>
                        <a:rPr lang="en-GB" dirty="0" smtClean="0"/>
                        <a:t>Employee availability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business may need to be in an area where there are plenty of people who could make up its workforce.</a:t>
                      </a:r>
                      <a:r>
                        <a:rPr lang="en-GB" baseline="0" dirty="0" smtClean="0"/>
                        <a:t> Or, the business may look at a place with a certain number of people with a certain skill.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793811"/>
                  </a:ext>
                </a:extLst>
              </a:tr>
              <a:tr h="1103207">
                <a:tc>
                  <a:txBody>
                    <a:bodyPr/>
                    <a:lstStyle/>
                    <a:p>
                      <a:r>
                        <a:rPr lang="en-GB" dirty="0" smtClean="0"/>
                        <a:t>Competition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 business</a:t>
                      </a:r>
                      <a:r>
                        <a:rPr lang="en-GB" baseline="0" dirty="0" smtClean="0"/>
                        <a:t> might want to set up as far away as possible from its competition or it may wish to be closer to try and decrease their market share.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859532"/>
                  </a:ext>
                </a:extLst>
              </a:tr>
              <a:tr h="1103207">
                <a:tc>
                  <a:txBody>
                    <a:bodyPr/>
                    <a:lstStyle/>
                    <a:p>
                      <a:r>
                        <a:rPr lang="en-GB" dirty="0" smtClean="0"/>
                        <a:t>Environmental impact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Businesses need to consider the environment when deciding</a:t>
                      </a:r>
                      <a:r>
                        <a:rPr lang="en-GB" baseline="0" dirty="0" smtClean="0"/>
                        <a:t> on a location – they need to consider being socially responsible when undertaking construction work/setting up, etc.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859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64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 – Literacy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88987"/>
            <a:ext cx="10554574" cy="3636511"/>
          </a:xfrm>
        </p:spPr>
        <p:txBody>
          <a:bodyPr>
            <a:noAutofit/>
          </a:bodyPr>
          <a:lstStyle/>
          <a:p>
            <a:r>
              <a:rPr lang="en-GB" sz="3600" dirty="0" smtClean="0"/>
              <a:t>In two’s, try to come up with an Acrostic piece to remember the location factors businesses need to consider.</a:t>
            </a:r>
          </a:p>
          <a:p>
            <a:pPr marL="0" indent="0" algn="ctr">
              <a:buNone/>
            </a:pPr>
            <a:r>
              <a:rPr lang="en-GB" sz="3600" dirty="0" smtClean="0"/>
              <a:t>Your Acrostic “word” will be PLACE</a:t>
            </a:r>
          </a:p>
          <a:p>
            <a:pPr marL="0" indent="0" algn="ctr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984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044487"/>
            <a:ext cx="10554574" cy="46357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dirty="0" smtClean="0"/>
              <a:t>P</a:t>
            </a:r>
            <a:r>
              <a:rPr lang="en-GB" sz="3200" dirty="0" smtClean="0"/>
              <a:t>eople: employees and customers nearby?</a:t>
            </a:r>
            <a:endParaRPr lang="en-GB" sz="3600" b="1" dirty="0" smtClean="0"/>
          </a:p>
          <a:p>
            <a:pPr marL="0" indent="0">
              <a:buNone/>
            </a:pPr>
            <a:r>
              <a:rPr lang="en-GB" sz="3600" b="1" dirty="0" smtClean="0"/>
              <a:t>L</a:t>
            </a:r>
            <a:r>
              <a:rPr lang="en-GB" sz="3200" dirty="0" smtClean="0"/>
              <a:t>ocation: is it in a town centre or outside?</a:t>
            </a:r>
            <a:endParaRPr lang="en-GB" sz="3600" b="1" dirty="0" smtClean="0"/>
          </a:p>
          <a:p>
            <a:pPr marL="0" indent="0">
              <a:buNone/>
            </a:pPr>
            <a:r>
              <a:rPr lang="en-GB" sz="3600" b="1" dirty="0" smtClean="0"/>
              <a:t>A</a:t>
            </a:r>
            <a:r>
              <a:rPr lang="en-GB" sz="3200" dirty="0" smtClean="0"/>
              <a:t>ccess: is there parking facilities, disabled access, bus links?</a:t>
            </a:r>
            <a:endParaRPr lang="en-GB" sz="3600" b="1" dirty="0" smtClean="0"/>
          </a:p>
          <a:p>
            <a:pPr marL="0" indent="0">
              <a:buNone/>
            </a:pPr>
            <a:r>
              <a:rPr lang="en-GB" sz="3600" b="1" dirty="0" smtClean="0"/>
              <a:t>C</a:t>
            </a:r>
            <a:r>
              <a:rPr lang="en-GB" sz="3200" dirty="0" smtClean="0"/>
              <a:t>ompetition: are there many or few competitors?</a:t>
            </a:r>
            <a:endParaRPr lang="en-GB" sz="3600" b="1" dirty="0" smtClean="0"/>
          </a:p>
          <a:p>
            <a:pPr marL="0" indent="0">
              <a:buNone/>
            </a:pPr>
            <a:r>
              <a:rPr lang="en-GB" sz="3600" b="1" dirty="0" smtClean="0"/>
              <a:t>E</a:t>
            </a:r>
            <a:r>
              <a:rPr lang="en-GB" sz="3200" dirty="0" smtClean="0"/>
              <a:t>nvironmental impact: will building there be ok?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97486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Marketing Mix: Place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Lesson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2596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Distribution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As well as deciding where to locate their shop/premises – businesses also have to think about how they are going to get their product to the customer. This is assuming that the product is a </a:t>
            </a:r>
            <a:r>
              <a:rPr lang="en-GB" b="1" dirty="0" smtClean="0"/>
              <a:t>tangible </a:t>
            </a:r>
            <a:r>
              <a:rPr lang="en-GB" dirty="0" smtClean="0"/>
              <a:t>good, but some products might be available electronically over the internet.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There are four main methods of distribution:</a:t>
            </a:r>
          </a:p>
          <a:p>
            <a:r>
              <a:rPr lang="en-GB" b="1" dirty="0" smtClean="0"/>
              <a:t>Road</a:t>
            </a:r>
          </a:p>
          <a:p>
            <a:r>
              <a:rPr lang="en-GB" b="1" dirty="0" smtClean="0"/>
              <a:t>Train</a:t>
            </a:r>
          </a:p>
          <a:p>
            <a:r>
              <a:rPr lang="en-GB" b="1" dirty="0" smtClean="0"/>
              <a:t>Aircraft</a:t>
            </a:r>
          </a:p>
          <a:p>
            <a:r>
              <a:rPr lang="en-GB" b="1" dirty="0" smtClean="0"/>
              <a:t>Boat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0806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347</TotalTime>
  <Words>697</Words>
  <Application>Microsoft Office PowerPoint</Application>
  <PresentationFormat>Widescreen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Wingdings 2</vt:lpstr>
      <vt:lpstr>Quotable</vt:lpstr>
      <vt:lpstr>The Marketing Mix  - Place</vt:lpstr>
      <vt:lpstr>Learning Intentions</vt:lpstr>
      <vt:lpstr>Place</vt:lpstr>
      <vt:lpstr>Business Location</vt:lpstr>
      <vt:lpstr>PowerPoint Presentation</vt:lpstr>
      <vt:lpstr>Activity – Literacy Challenge</vt:lpstr>
      <vt:lpstr>Example</vt:lpstr>
      <vt:lpstr>The Marketing Mix: Place</vt:lpstr>
      <vt:lpstr>Distribution Methods</vt:lpstr>
      <vt:lpstr>Distribution - Road</vt:lpstr>
      <vt:lpstr>Distribution - Rail</vt:lpstr>
      <vt:lpstr>Distribution - Aircraft</vt:lpstr>
      <vt:lpstr>Distribution - Sea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Marketing Mix  - Place</dc:title>
  <dc:creator>ssamckinnonc1</dc:creator>
  <cp:lastModifiedBy>ssamckinnonc1</cp:lastModifiedBy>
  <cp:revision>20</cp:revision>
  <cp:lastPrinted>2017-05-24T09:11:46Z</cp:lastPrinted>
  <dcterms:created xsi:type="dcterms:W3CDTF">2016-10-31T10:08:34Z</dcterms:created>
  <dcterms:modified xsi:type="dcterms:W3CDTF">2018-06-15T08:07:35Z</dcterms:modified>
</cp:coreProperties>
</file>