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0"/>
  </p:handoutMasterIdLst>
  <p:sldIdLst>
    <p:sldId id="256" r:id="rId2"/>
    <p:sldId id="267" r:id="rId3"/>
    <p:sldId id="259" r:id="rId4"/>
    <p:sldId id="261" r:id="rId5"/>
    <p:sldId id="262" r:id="rId6"/>
    <p:sldId id="263" r:id="rId7"/>
    <p:sldId id="264" r:id="rId8"/>
    <p:sldId id="265" r:id="rId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54EA3A-8EC4-4905-AE00-BE76D383337D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6AF50E-151A-4D9B-93E3-B1E4DC644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653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55CA6A4-D022-44D0-B883-F06C8DB7324A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1851A66-D07F-4CDB-B3CC-0142A669EDC2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36149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A6A4-D022-44D0-B883-F06C8DB7324A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1A66-D07F-4CDB-B3CC-0142A669ED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2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A6A4-D022-44D0-B883-F06C8DB7324A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1A66-D07F-4CDB-B3CC-0142A669ED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660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A6A4-D022-44D0-B883-F06C8DB7324A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1A66-D07F-4CDB-B3CC-0142A669ED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967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55CA6A4-D022-44D0-B883-F06C8DB7324A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1851A66-D07F-4CDB-B3CC-0142A669EDC2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818826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A6A4-D022-44D0-B883-F06C8DB7324A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1A66-D07F-4CDB-B3CC-0142A669ED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00552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A6A4-D022-44D0-B883-F06C8DB7324A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1A66-D07F-4CDB-B3CC-0142A669ED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2561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A6A4-D022-44D0-B883-F06C8DB7324A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1A66-D07F-4CDB-B3CC-0142A669ED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037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A6A4-D022-44D0-B883-F06C8DB7324A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1A66-D07F-4CDB-B3CC-0142A669ED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711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C55CA6A4-D022-44D0-B883-F06C8DB7324A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A1851A66-D07F-4CDB-B3CC-0142A669EDC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5696649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55CA6A4-D022-44D0-B883-F06C8DB7324A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A1851A66-D07F-4CDB-B3CC-0142A669ED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630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55CA6A4-D022-44D0-B883-F06C8DB7324A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1851A66-D07F-4CDB-B3CC-0142A669EDC2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21789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Marketing Mix: Price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N5 Business Management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211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Why is Price Important?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GB" altLang="en-US" sz="2800">
                <a:solidFill>
                  <a:srgbClr val="FF9900"/>
                </a:solidFill>
              </a:rPr>
              <a:t>If a business sets the wrong price for its goods or</a:t>
            </a:r>
          </a:p>
          <a:p>
            <a:pPr>
              <a:buFontTx/>
              <a:buNone/>
            </a:pPr>
            <a:r>
              <a:rPr lang="en-GB" altLang="en-US" sz="2800">
                <a:solidFill>
                  <a:srgbClr val="FF9900"/>
                </a:solidFill>
              </a:rPr>
              <a:t>services, they run the risk of losing customers or</a:t>
            </a:r>
          </a:p>
          <a:p>
            <a:pPr>
              <a:buFontTx/>
              <a:buNone/>
            </a:pPr>
            <a:r>
              <a:rPr lang="en-GB" altLang="en-US" sz="2800">
                <a:solidFill>
                  <a:srgbClr val="FF9900"/>
                </a:solidFill>
              </a:rPr>
              <a:t>not attracting customers in the first place.</a:t>
            </a:r>
          </a:p>
          <a:p>
            <a:pPr>
              <a:buFontTx/>
              <a:buNone/>
            </a:pPr>
            <a:endParaRPr lang="en-GB" altLang="en-US" sz="280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en-GB" altLang="en-US" sz="2800">
                <a:solidFill>
                  <a:schemeClr val="accent2"/>
                </a:solidFill>
              </a:rPr>
              <a:t>If they set the price too high – customers may</a:t>
            </a:r>
          </a:p>
          <a:p>
            <a:pPr>
              <a:buFontTx/>
              <a:buNone/>
            </a:pPr>
            <a:r>
              <a:rPr lang="en-GB" altLang="en-US" sz="2800">
                <a:solidFill>
                  <a:schemeClr val="accent2"/>
                </a:solidFill>
              </a:rPr>
              <a:t>go to a competitor to get better value for money.</a:t>
            </a:r>
          </a:p>
          <a:p>
            <a:pPr>
              <a:buFontTx/>
              <a:buNone/>
            </a:pPr>
            <a:r>
              <a:rPr lang="en-GB" altLang="en-US" sz="2800">
                <a:solidFill>
                  <a:schemeClr val="hlink"/>
                </a:solidFill>
              </a:rPr>
              <a:t>If they set the price too low – the business may not</a:t>
            </a:r>
          </a:p>
          <a:p>
            <a:pPr>
              <a:buFontTx/>
              <a:buNone/>
            </a:pPr>
            <a:r>
              <a:rPr lang="en-GB" altLang="en-US" sz="2800">
                <a:solidFill>
                  <a:schemeClr val="hlink"/>
                </a:solidFill>
              </a:rPr>
              <a:t>make enough profit to survive.</a:t>
            </a:r>
          </a:p>
        </p:txBody>
      </p:sp>
      <p:pic>
        <p:nvPicPr>
          <p:cNvPr id="8196" name="Picture 4" descr="MC900127674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228600"/>
            <a:ext cx="1022350" cy="142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MP900400547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5638801"/>
            <a:ext cx="1493838" cy="995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MC900361384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725" y="1128451"/>
            <a:ext cx="1108075" cy="122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9" name="Picture 7" descr="MP900390105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879592"/>
            <a:ext cx="1371600" cy="979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760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Pricing Decisions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128451"/>
            <a:ext cx="10178322" cy="44952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="1" dirty="0" smtClean="0"/>
              <a:t>Businesses have to take many factors into consideration when deciding on how to price a product.</a:t>
            </a:r>
          </a:p>
          <a:p>
            <a:pPr marL="0" indent="0">
              <a:buNone/>
            </a:pPr>
            <a:r>
              <a:rPr lang="en-GB" sz="2800" b="1" dirty="0" smtClean="0"/>
              <a:t>Some of these factors include:</a:t>
            </a:r>
          </a:p>
          <a:p>
            <a:r>
              <a:rPr lang="en-GB" sz="2800" b="1" dirty="0" smtClean="0"/>
              <a:t>The product’s life cycle – or expected life cycle</a:t>
            </a:r>
          </a:p>
          <a:p>
            <a:r>
              <a:rPr lang="en-GB" sz="2800" b="1" dirty="0" smtClean="0"/>
              <a:t>Competitors’ pricing</a:t>
            </a:r>
          </a:p>
          <a:p>
            <a:r>
              <a:rPr lang="en-GB" sz="2800" b="1" dirty="0" smtClean="0"/>
              <a:t>Cost to make the product</a:t>
            </a:r>
          </a:p>
          <a:p>
            <a:r>
              <a:rPr lang="en-GB" sz="2800" b="1" dirty="0" smtClean="0"/>
              <a:t>How much profit they want (mark up)</a:t>
            </a:r>
          </a:p>
          <a:p>
            <a:r>
              <a:rPr lang="en-GB" sz="2800" b="1" dirty="0" smtClean="0"/>
              <a:t>How much supply of the product there is</a:t>
            </a:r>
          </a:p>
          <a:p>
            <a:r>
              <a:rPr lang="en-GB" sz="2800" b="1" dirty="0" smtClean="0"/>
              <a:t>Target market</a:t>
            </a:r>
          </a:p>
        </p:txBody>
      </p:sp>
    </p:spTree>
    <p:extLst>
      <p:ext uri="{BB962C8B-B14F-4D97-AF65-F5344CB8AC3E}">
        <p14:creationId xmlns:p14="http://schemas.microsoft.com/office/powerpoint/2010/main" val="342487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Pricing Strategies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u="sng" dirty="0" smtClean="0"/>
              <a:t>Low Price (Destroyer Pricing)</a:t>
            </a:r>
          </a:p>
          <a:p>
            <a:pPr marL="0" indent="0">
              <a:buNone/>
            </a:pPr>
            <a:r>
              <a:rPr lang="en-GB" sz="2400" dirty="0" smtClean="0"/>
              <a:t>The price charged is lower than the price charged by competitors.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Used by businesses to try and undercut their competition, i.e. try to encourage customers to buy from them as they are cheaper.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2263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Pricing Strategies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u="sng" dirty="0" smtClean="0"/>
              <a:t>High Price (Skimming)</a:t>
            </a:r>
          </a:p>
          <a:p>
            <a:pPr marL="0" indent="0">
              <a:buNone/>
            </a:pPr>
            <a:r>
              <a:rPr lang="en-GB" sz="2400" dirty="0" smtClean="0"/>
              <a:t>Price charged is higher than competitors.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Businesses use this to try and establish a higher quality image over their competition. Prices may reduce over time depending on the product’s </a:t>
            </a:r>
            <a:r>
              <a:rPr lang="en-GB" sz="2400" smtClean="0"/>
              <a:t>life cycle.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9066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Pricing Strategies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u="sng" dirty="0" smtClean="0"/>
              <a:t>Promotional Pricing</a:t>
            </a:r>
          </a:p>
          <a:p>
            <a:pPr marL="0" indent="0">
              <a:buNone/>
            </a:pPr>
            <a:r>
              <a:rPr lang="en-GB" sz="2400" dirty="0" smtClean="0"/>
              <a:t>Price charged is reduced or lowered for a period of time.</a:t>
            </a:r>
          </a:p>
          <a:p>
            <a:pPr marL="0" indent="0">
              <a:buNone/>
            </a:pPr>
            <a:r>
              <a:rPr lang="en-GB" sz="2400" dirty="0" smtClean="0"/>
              <a:t>E.g. Product may normally be £10 but is sold at £5 as an introductory price.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Businesses will use this because they will presume customers will try their product as it is lower in price – an hope that once they try it they become repeat customers.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6119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Pricing Strategies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u="sng" dirty="0" smtClean="0"/>
              <a:t>Cost-</a:t>
            </a:r>
            <a:r>
              <a:rPr lang="en-GB" sz="2800" b="1" u="sng" dirty="0"/>
              <a:t>p</a:t>
            </a:r>
            <a:r>
              <a:rPr lang="en-GB" sz="2800" b="1" u="sng" dirty="0" smtClean="0"/>
              <a:t>lus Pricing</a:t>
            </a:r>
          </a:p>
          <a:p>
            <a:pPr marL="0" indent="0">
              <a:buNone/>
            </a:pPr>
            <a:r>
              <a:rPr lang="en-GB" sz="2400" dirty="0" smtClean="0"/>
              <a:t>This pricing strategy involves using the total cost of making the product and adding a % of a profit on (this is also known as “mark-up”).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Businesses will use this to ensure that the cost of production is covered and that a certain amount of profit is guaranteed.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9166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Pricing Strategies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800" b="1" u="sng" dirty="0" smtClean="0"/>
              <a:t>Psychological Pricing</a:t>
            </a:r>
          </a:p>
          <a:p>
            <a:pPr marL="0" indent="0">
              <a:buNone/>
            </a:pPr>
            <a:r>
              <a:rPr lang="en-GB" sz="2400" dirty="0" smtClean="0"/>
              <a:t>Price charged is set in a way to make the customer think they are cheaper than what they really are.</a:t>
            </a:r>
          </a:p>
          <a:p>
            <a:pPr marL="0" indent="0">
              <a:buNone/>
            </a:pPr>
            <a:r>
              <a:rPr lang="en-GB" sz="2400" dirty="0" smtClean="0"/>
              <a:t>Typical example is when a product is priced £4.99 rather that £5 or 99p instead of £1.00.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Businesses use this to encourage customers to buy their product as psychologically they will think it is cheaper.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5157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332</TotalTime>
  <Words>416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Gill Sans MT</vt:lpstr>
      <vt:lpstr>Impact</vt:lpstr>
      <vt:lpstr>Badge</vt:lpstr>
      <vt:lpstr>The Marketing Mix: Price</vt:lpstr>
      <vt:lpstr>Why is Price Important?</vt:lpstr>
      <vt:lpstr>Pricing Decisions</vt:lpstr>
      <vt:lpstr>Pricing Strategies</vt:lpstr>
      <vt:lpstr>Pricing Strategies</vt:lpstr>
      <vt:lpstr>Pricing Strategies</vt:lpstr>
      <vt:lpstr>Pricing Strategies</vt:lpstr>
      <vt:lpstr>Pricing Strategies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Marketing Mix: Price</dc:title>
  <dc:creator>ssamckinnonc1</dc:creator>
  <cp:lastModifiedBy>ssamckinnonc1</cp:lastModifiedBy>
  <cp:revision>16</cp:revision>
  <cp:lastPrinted>2016-10-26T13:16:23Z</cp:lastPrinted>
  <dcterms:created xsi:type="dcterms:W3CDTF">2016-10-25T08:57:01Z</dcterms:created>
  <dcterms:modified xsi:type="dcterms:W3CDTF">2018-06-15T08:01:35Z</dcterms:modified>
</cp:coreProperties>
</file>