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76" r:id="rId6"/>
    <p:sldId id="265" r:id="rId7"/>
    <p:sldId id="268" r:id="rId8"/>
    <p:sldId id="262" r:id="rId9"/>
    <p:sldId id="277" r:id="rId10"/>
    <p:sldId id="278" r:id="rId11"/>
    <p:sldId id="279" r:id="rId12"/>
    <p:sldId id="261" r:id="rId13"/>
    <p:sldId id="272" r:id="rId14"/>
    <p:sldId id="273" r:id="rId15"/>
    <p:sldId id="280" r:id="rId16"/>
  </p:sldIdLst>
  <p:sldSz cx="12192000" cy="6858000"/>
  <p:notesSz cx="6797675" cy="9926638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Neo Sans Std Black" panose="020B0A04030504040204" charset="0"/>
      <p:bold r:id="rId23"/>
    </p:embeddedFont>
    <p:embeddedFont>
      <p:font typeface="Neo Sans Std Light" panose="020B0304030504040204" charset="0"/>
      <p:regular r:id="rId24"/>
      <p:italic r:id="rId25"/>
    </p:embeddedFont>
    <p:embeddedFont>
      <p:font typeface="Neo Sans Std Medium" panose="020B0704030504040204" charset="0"/>
      <p:regular r:id="rId26"/>
      <p:italic r:id="rId27"/>
    </p:embeddedFont>
    <p:embeddedFont>
      <p:font typeface="Trebuchet MS" panose="020B0603020202020204" pitchFamily="34" charset="0"/>
      <p:regular r:id="rId28"/>
      <p:bold r:id="rId29"/>
      <p:italic r:id="rId30"/>
      <p:boldItalic r:id="rId31"/>
    </p:embeddedFont>
    <p:embeddedFont>
      <p:font typeface="Wingdings 3" panose="05040102010807070707" pitchFamily="18" charset="2"/>
      <p:regular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042"/>
    <a:srgbClr val="FC4C02"/>
    <a:srgbClr val="2E3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86C807-CB95-4648-8423-EF069C42B7A2}" v="4" dt="2021-02-03T15:15:02.825"/>
  </p1510:revLst>
</p1510:revInfo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840"/>
        <p:guide orient="horz" pos="216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2/3/2021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2/3/2021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350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l">
              <a:defRPr sz="5000">
                <a:solidFill>
                  <a:schemeClr val="accent1"/>
                </a:solidFill>
                <a:latin typeface="Neo Sans Std Medium" panose="020B07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060C258-8031-40E3-ACDE-6B86502EF6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3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FFC4-1542-4DAA-837B-D6921D33E8CC}" type="datetime1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5091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FFC4-1542-4DAA-837B-D6921D33E8CC}" type="datetime1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140990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FFC4-1542-4DAA-837B-D6921D33E8CC}" type="datetime1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694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FFC4-1542-4DAA-837B-D6921D33E8CC}" type="datetime1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426998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FFC4-1542-4DAA-837B-D6921D33E8CC}" type="datetime1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7966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56B7-329B-4E98-A7DE-1095F29C9987}" type="datetime1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2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EAD2-84F0-424D-85FA-C85CE5D7B84D}" type="datetime1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39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62751"/>
            <a:ext cx="6663324" cy="907774"/>
          </a:xfrm>
        </p:spPr>
        <p:txBody>
          <a:bodyPr/>
          <a:lstStyle>
            <a:lvl1pPr>
              <a:defRPr>
                <a:latin typeface="Neo Sans Std Medium" panose="020B07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Neo Sans Std Medium" panose="020B0704030504040204" pitchFamily="34" charset="0"/>
              </a:defRPr>
            </a:lvl1pPr>
            <a:lvl2pPr>
              <a:defRPr>
                <a:latin typeface="Neo Sans Std Medium" panose="020B0704030504040204" pitchFamily="34" charset="0"/>
              </a:defRPr>
            </a:lvl2pPr>
            <a:lvl3pPr>
              <a:defRPr>
                <a:latin typeface="Neo Sans Std Medium" panose="020B0704030504040204" pitchFamily="34" charset="0"/>
              </a:defRPr>
            </a:lvl3pPr>
            <a:lvl4pPr>
              <a:defRPr>
                <a:latin typeface="Neo Sans Std Medium" panose="020B0704030504040204" pitchFamily="34" charset="0"/>
              </a:defRPr>
            </a:lvl4pPr>
            <a:lvl5pPr>
              <a:defRPr>
                <a:latin typeface="Neo Sans Std Medium" panose="020B07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A335-28DE-461F-86D4-4A540BEA59B0}" type="datetime1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5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>
                <a:latin typeface="Neo Sans Std Medium" panose="020B07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Neo Sans Std Medium" panose="020B070403050404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CF9C1-51F7-4E92-A279-1FFCE980DDD9}" type="datetime1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57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Neo Sans Std Medium" panose="020B07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7334" y="2160589"/>
            <a:ext cx="4184035" cy="3880772"/>
          </a:xfrm>
        </p:spPr>
        <p:txBody>
          <a:bodyPr/>
          <a:lstStyle>
            <a:lvl1pPr>
              <a:defRPr>
                <a:latin typeface="Neo Sans Std Medium" panose="020B0704030504040204" pitchFamily="34" charset="0"/>
              </a:defRPr>
            </a:lvl1pPr>
            <a:lvl2pPr>
              <a:defRPr>
                <a:latin typeface="Neo Sans Std Medium" panose="020B0704030504040204" pitchFamily="34" charset="0"/>
              </a:defRPr>
            </a:lvl2pPr>
            <a:lvl3pPr>
              <a:defRPr>
                <a:latin typeface="Neo Sans Std Medium" panose="020B0704030504040204" pitchFamily="34" charset="0"/>
              </a:defRPr>
            </a:lvl3pPr>
            <a:lvl4pPr>
              <a:defRPr>
                <a:latin typeface="Neo Sans Std Medium" panose="020B0704030504040204" pitchFamily="34" charset="0"/>
              </a:defRPr>
            </a:lvl4pPr>
            <a:lvl5pPr>
              <a:defRPr>
                <a:latin typeface="Neo Sans Std Medium" panose="020B07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89970" y="2160589"/>
            <a:ext cx="4184034" cy="3880773"/>
          </a:xfrm>
        </p:spPr>
        <p:txBody>
          <a:bodyPr/>
          <a:lstStyle>
            <a:lvl1pPr>
              <a:defRPr>
                <a:latin typeface="Neo Sans Std Medium" panose="020B0704030504040204" pitchFamily="34" charset="0"/>
              </a:defRPr>
            </a:lvl1pPr>
            <a:lvl2pPr>
              <a:defRPr>
                <a:latin typeface="Neo Sans Std Medium" panose="020B0704030504040204" pitchFamily="34" charset="0"/>
              </a:defRPr>
            </a:lvl2pPr>
            <a:lvl3pPr>
              <a:defRPr>
                <a:latin typeface="Neo Sans Std Medium" panose="020B0704030504040204" pitchFamily="34" charset="0"/>
              </a:defRPr>
            </a:lvl3pPr>
            <a:lvl4pPr>
              <a:defRPr>
                <a:latin typeface="Neo Sans Std Medium" panose="020B0704030504040204" pitchFamily="34" charset="0"/>
              </a:defRPr>
            </a:lvl4pPr>
            <a:lvl5pPr>
              <a:defRPr>
                <a:latin typeface="Neo Sans Std Medium" panose="020B07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A038D-FDC8-4BB1-AD53-DEF36236CCF5}" type="datetime1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36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29E3-7C8F-407D-B4C1-8AD873D40758}" type="datetime1">
              <a:rPr lang="en-US" smtClean="0"/>
              <a:t>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6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05C7-DA32-47E3-8E60-0B60D86BAF89}" type="datetime1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16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260F-252E-49E9-8B36-9D774100BA25}" type="datetime1">
              <a:rPr lang="en-US" smtClean="0"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87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DA44-6BB8-4FCD-946A-1E2EFA3D1A5F}" type="datetime1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77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2C8DE-E6DB-42D9-BE6D-D9F39E19B42A}" type="datetime1">
              <a:rPr lang="en-US" smtClean="0"/>
              <a:t>2/3/2021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9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6121" y="298174"/>
            <a:ext cx="713377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7408" y="2160589"/>
            <a:ext cx="8306593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FFC4-1542-4DAA-837B-D6921D33E8CC}" type="datetime1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6F449C0-BA66-44C0-95D4-3C6AD252323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6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Neo Sans Std Medium" panose="020B070403050404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Neo Sans Std Medium" panose="020B070403050404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Neo Sans Std Medium" panose="020B070403050404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Neo Sans Std Medium" panose="020B070403050404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Neo Sans Std Medium" panose="020B070403050404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Neo Sans Std Medium" panose="020B070403050404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Katrina.maxwell@wcs.ac.uk" TargetMode="External"/><Relationship Id="rId2" Type="http://schemas.openxmlformats.org/officeDocument/2006/relationships/hyperlink" Target="https://www.westcollegescotland.ac.uk/courses/foundation-apprenticeship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oundation.Apprenticeship@wcs.ac.uk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9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gif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2532" y="59628"/>
            <a:ext cx="7766936" cy="1014567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3600" spc="-150">
                <a:solidFill>
                  <a:srgbClr val="FC4C02"/>
                </a:solidFill>
                <a:latin typeface="Neo Sans Std Black" panose="020B0A04030504040204" pitchFamily="34" charset="0"/>
              </a:rPr>
              <a:t>FOUNDATION </a:t>
            </a:r>
            <a:br>
              <a:rPr lang="en-US" sz="3600" spc="-150">
                <a:solidFill>
                  <a:srgbClr val="FC4C02"/>
                </a:solidFill>
                <a:latin typeface="Neo Sans Std Black" panose="020B0A04030504040204" pitchFamily="34" charset="0"/>
              </a:rPr>
            </a:br>
            <a:r>
              <a:rPr lang="en-US" sz="3600" spc="-150">
                <a:solidFill>
                  <a:srgbClr val="FC4C02"/>
                </a:solidFill>
                <a:latin typeface="Neo Sans Std Black" panose="020B0A04030504040204" pitchFamily="34" charset="0"/>
              </a:rPr>
              <a:t>APPRENTICESHIPS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47" y="1258117"/>
            <a:ext cx="3261360" cy="807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26734" r="4601" b="37513"/>
          <a:stretch/>
        </p:blipFill>
        <p:spPr>
          <a:xfrm>
            <a:off x="2214245" y="4982575"/>
            <a:ext cx="7242313" cy="867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FDBA34-5392-4DAD-8C68-B3DCF1E12A1B}"/>
              </a:ext>
            </a:extLst>
          </p:cNvPr>
          <p:cNvSpPr txBox="1"/>
          <p:nvPr/>
        </p:nvSpPr>
        <p:spPr>
          <a:xfrm>
            <a:off x="4777409" y="5046190"/>
            <a:ext cx="202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Neo Sans Std Light" panose="020B0304030504040204" pitchFamily="34" charset="0"/>
              </a:rPr>
              <a:t>In Partnership with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866C2D-9BD2-416F-8E79-C70C3B0046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4520" y="1501712"/>
            <a:ext cx="3490569" cy="2858389"/>
          </a:xfrm>
          <a:prstGeom prst="rect">
            <a:avLst/>
          </a:prstGeom>
          <a:effectLst>
            <a:outerShdw blurRad="228600" dist="190500" dir="2700000" sx="101000" sy="101000" algn="tl" rotWithShape="0">
              <a:prstClr val="black">
                <a:alpha val="35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5DF9B2-DE58-4D2E-9F97-C8C218B7F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166" y="3340492"/>
            <a:ext cx="2264488" cy="1854364"/>
          </a:xfrm>
          <a:prstGeom prst="rect">
            <a:avLst/>
          </a:prstGeom>
          <a:effectLst>
            <a:outerShdw blurRad="228600" dist="190500" dir="2700000" sx="101000" sy="101000" algn="tl" rotWithShape="0">
              <a:prstClr val="black">
                <a:alpha val="35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DEF483-AF25-4073-9122-5C36480422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7590" y="2560301"/>
            <a:ext cx="2566758" cy="2101890"/>
          </a:xfrm>
          <a:prstGeom prst="rect">
            <a:avLst/>
          </a:prstGeom>
          <a:effectLst>
            <a:outerShdw blurRad="228600" dist="190500" dir="2700000" sx="101000" sy="101000" algn="tl" rotWithShape="0">
              <a:prstClr val="black">
                <a:alpha val="35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B550E3-EC1C-427F-9F34-8256D3CACA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008" y="2006141"/>
            <a:ext cx="1960297" cy="1604944"/>
          </a:xfrm>
          <a:prstGeom prst="rect">
            <a:avLst/>
          </a:prstGeom>
          <a:effectLst>
            <a:outerShdw blurRad="228600" dist="190500" dir="2700000" sx="101000" sy="101000" algn="tl" rotWithShape="0">
              <a:prstClr val="black">
                <a:alpha val="3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95BA38-9B84-405E-B2EA-FA5917AED2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8986" y="1504683"/>
            <a:ext cx="1438283" cy="1177558"/>
          </a:xfrm>
          <a:prstGeom prst="rect">
            <a:avLst/>
          </a:prstGeom>
          <a:effectLst>
            <a:outerShdw blurRad="228600" dist="190500" dir="2700000" sx="101000" sy="101000" algn="tl" rotWithShape="0">
              <a:prstClr val="black">
                <a:alpha val="35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B15A06-FB39-4E0A-A9C0-FF69D301D5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364" y="-1582119"/>
            <a:ext cx="1835368" cy="62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139986" y="362983"/>
            <a:ext cx="8596668" cy="71165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>
                <a:latin typeface="Neo Sans Std Black" panose="020B0A04030504040204" pitchFamily="34" charset="0"/>
              </a:rPr>
              <a:t>Eligibility Criteria</a:t>
            </a:r>
          </a:p>
        </p:txBody>
      </p:sp>
      <p:sp>
        <p:nvSpPr>
          <p:cNvPr id="5" name="Content Placeholder 13"/>
          <p:cNvSpPr txBox="1">
            <a:spLocks/>
          </p:cNvSpPr>
          <p:nvPr/>
        </p:nvSpPr>
        <p:spPr>
          <a:xfrm>
            <a:off x="1033669" y="2583380"/>
            <a:ext cx="7030280" cy="24592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Neo Sans Std Medium" panose="020B0704030504040204" pitchFamily="34" charset="0"/>
              </a:rPr>
              <a:t>You should have a keen interest in your chosen framework </a:t>
            </a:r>
          </a:p>
          <a:p>
            <a:r>
              <a:rPr lang="en-US">
                <a:latin typeface="Neo Sans Std Medium" panose="020B0704030504040204" pitchFamily="34" charset="0"/>
              </a:rPr>
              <a:t>You must be capable of working at SCQF Level 6 (Higher)</a:t>
            </a:r>
          </a:p>
          <a:p>
            <a:r>
              <a:rPr lang="en-US">
                <a:latin typeface="Neo Sans Std Medium" panose="020B0704030504040204" pitchFamily="34" charset="0"/>
              </a:rPr>
              <a:t>Some frameworks require </a:t>
            </a:r>
            <a:r>
              <a:rPr lang="en-US" err="1">
                <a:latin typeface="Neo Sans Std Medium" panose="020B0704030504040204" pitchFamily="34" charset="0"/>
              </a:rPr>
              <a:t>Maths</a:t>
            </a:r>
            <a:r>
              <a:rPr lang="en-US">
                <a:latin typeface="Neo Sans Std Medium" panose="020B0704030504040204" pitchFamily="34" charset="0"/>
              </a:rPr>
              <a:t>, English or a Science subject</a:t>
            </a:r>
          </a:p>
          <a:p>
            <a:r>
              <a:rPr lang="en-US">
                <a:latin typeface="Neo Sans Std Medium" panose="020B0704030504040204" pitchFamily="34" charset="0"/>
              </a:rPr>
              <a:t>Good attendance at college and work placement</a:t>
            </a:r>
          </a:p>
          <a:p>
            <a:r>
              <a:rPr lang="en-US">
                <a:latin typeface="Neo Sans Std Medium" panose="020B0704030504040204" pitchFamily="34" charset="0"/>
              </a:rPr>
              <a:t>SQA Foundation Apprenticeship qualification will only be issued on full completion of the </a:t>
            </a:r>
            <a:r>
              <a:rPr lang="en-US" err="1">
                <a:latin typeface="Neo Sans Std Medium" panose="020B0704030504040204" pitchFamily="34" charset="0"/>
              </a:rPr>
              <a:t>programme</a:t>
            </a:r>
            <a:endParaRPr lang="en-US">
              <a:latin typeface="Neo Sans Std Medium" panose="020B0704030504040204" pitchFamily="34" charset="0"/>
            </a:endParaRPr>
          </a:p>
          <a:p>
            <a:endParaRPr lang="en-US">
              <a:latin typeface="Neo Sans Std Medium" panose="020B07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9A23AD-0614-4D56-A926-25F32C5DF8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7044" y="1360845"/>
            <a:ext cx="2994491" cy="2452156"/>
          </a:xfrm>
          <a:prstGeom prst="rect">
            <a:avLst/>
          </a:prstGeom>
          <a:effectLst>
            <a:outerShdw blurRad="228600" dist="190500" dir="2700000" sx="101000" sy="101000" algn="tl" rotWithShape="0">
              <a:prstClr val="black">
                <a:alpha val="35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1B83D9-52E0-4972-A4AA-4D3AEF3C87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48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5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126734" y="415120"/>
            <a:ext cx="8596668" cy="71165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>
                <a:latin typeface="Neo Sans Std Black" panose="020B0A04030504040204" pitchFamily="34" charset="0"/>
              </a:rPr>
              <a:t>Why should I apply?</a:t>
            </a:r>
          </a:p>
        </p:txBody>
      </p:sp>
      <p:sp>
        <p:nvSpPr>
          <p:cNvPr id="5" name="Content Placeholder 13"/>
          <p:cNvSpPr txBox="1">
            <a:spLocks/>
          </p:cNvSpPr>
          <p:nvPr/>
        </p:nvSpPr>
        <p:spPr>
          <a:xfrm>
            <a:off x="1200795" y="2078892"/>
            <a:ext cx="8596668" cy="34244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Neo Sans Std Medium" panose="020B0704030504040204" pitchFamily="34" charset="0"/>
              </a:rPr>
              <a:t>Industry is telling education that something needs to change </a:t>
            </a:r>
          </a:p>
          <a:p>
            <a:r>
              <a:rPr lang="en-US">
                <a:latin typeface="Neo Sans Std Medium" panose="020B0704030504040204" pitchFamily="34" charset="0"/>
              </a:rPr>
              <a:t>Jobs require much more than academic ability </a:t>
            </a:r>
          </a:p>
          <a:p>
            <a:r>
              <a:rPr lang="en-US">
                <a:latin typeface="Neo Sans Std Medium" panose="020B0704030504040204" pitchFamily="34" charset="0"/>
              </a:rPr>
              <a:t>You will have experienced college life and gained valuable work experience</a:t>
            </a:r>
          </a:p>
          <a:p>
            <a:r>
              <a:rPr lang="en-US">
                <a:latin typeface="Neo Sans Std Medium" panose="020B0704030504040204" pitchFamily="34" charset="0"/>
              </a:rPr>
              <a:t>It will offer various pathways – MA/GA, college/university, employment</a:t>
            </a:r>
          </a:p>
          <a:p>
            <a:r>
              <a:rPr lang="en-US">
                <a:latin typeface="Neo Sans Std Medium" panose="020B0704030504040204" pitchFamily="34" charset="0"/>
              </a:rPr>
              <a:t>Your CV will stand out from the crowd </a:t>
            </a:r>
          </a:p>
          <a:p>
            <a:endParaRPr lang="en-US">
              <a:latin typeface="Neo Sans Std Medium" panose="020B0704030504040204" pitchFamily="34" charset="0"/>
            </a:endParaRPr>
          </a:p>
          <a:p>
            <a:endParaRPr lang="en-US">
              <a:latin typeface="Neo Sans Std Medium" panose="020B0704030504040204" pitchFamily="34" charset="0"/>
            </a:endParaRPr>
          </a:p>
          <a:p>
            <a:pPr marL="0" indent="0">
              <a:buNone/>
            </a:pP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Neo Sans Std Medium" panose="020B0704030504040204" pitchFamily="34" charset="0"/>
              </a:rPr>
              <a:t>Higher Level – SCQF Level 6 </a:t>
            </a:r>
          </a:p>
          <a:p>
            <a:endParaRPr lang="en-US">
              <a:latin typeface="Neo Sans Std Medium" panose="020B07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FE1E51-9081-4D8A-AAFF-B70336AD78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5068" y="3936238"/>
            <a:ext cx="2647975" cy="2168397"/>
          </a:xfrm>
          <a:prstGeom prst="rect">
            <a:avLst/>
          </a:prstGeom>
          <a:effectLst>
            <a:outerShdw blurRad="228600" dist="190500" dir="2700000" sx="101000" sy="101000" algn="tl" rotWithShape="0">
              <a:prstClr val="black">
                <a:alpha val="35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7C361A-F613-4E5E-87D3-EC38E5336E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58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30E2-3D52-43E2-B22C-7F6ADE03A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Neo Sans Std Medium"/>
              </a:rPr>
              <a:t>How do I apply?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4F23D-AF7F-4BA8-8913-20E28C00E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Neo Sans Std Medium"/>
              </a:rPr>
              <a:t>Applications are now open:</a:t>
            </a:r>
            <a:endParaRPr lang="en-US"/>
          </a:p>
          <a:p>
            <a:pPr marL="0" indent="0">
              <a:buNone/>
            </a:pPr>
            <a:r>
              <a:rPr lang="en-US">
                <a:latin typeface="Neo Sans Std Medium"/>
                <a:hlinkClick r:id="rId2"/>
              </a:rPr>
              <a:t>https://www.westcollegescotland.ac.uk/courses/foundation-apprenticeship/</a:t>
            </a:r>
            <a:endParaRPr lang="en-US">
              <a:hlinkClick r:id="rId2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latin typeface="Neo Sans Std Medium"/>
              </a:rPr>
              <a:t>Email:</a:t>
            </a:r>
            <a:endParaRPr lang="en-US"/>
          </a:p>
          <a:p>
            <a:pPr marL="0" indent="0">
              <a:buNone/>
            </a:pPr>
            <a:r>
              <a:rPr lang="en-US">
                <a:latin typeface="Neo Sans Std Medium"/>
                <a:hlinkClick r:id="rId3"/>
              </a:rPr>
              <a:t>Katrina.maxwell@wcs.ac.uk</a:t>
            </a:r>
            <a:endParaRPr lang="en-US"/>
          </a:p>
          <a:p>
            <a:pPr marL="0" indent="0">
              <a:buNone/>
            </a:pPr>
            <a:r>
              <a:rPr lang="en-US">
                <a:latin typeface="Neo Sans Std Medium"/>
                <a:hlinkClick r:id="rId4"/>
              </a:rPr>
              <a:t>Foundation.Apprenticeship@wcs.ac.uk</a:t>
            </a:r>
            <a:endParaRPr lang="en-US">
              <a:hlinkClick r:id="rId4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7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DD48B-E2D4-4512-ADE4-C8D7A36B5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477" y="159441"/>
            <a:ext cx="8189844" cy="967338"/>
          </a:xfrm>
        </p:spPr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en-GB" sz="3200">
                <a:solidFill>
                  <a:srgbClr val="FC4C02"/>
                </a:solidFill>
                <a:latin typeface="Neo Sans Std Black" panose="020B0A04030504040204" pitchFamily="34" charset="0"/>
              </a:rPr>
              <a:t>What is a Foundation </a:t>
            </a:r>
            <a:br>
              <a:rPr lang="en-GB" sz="3200">
                <a:solidFill>
                  <a:srgbClr val="FC4C02"/>
                </a:solidFill>
                <a:latin typeface="Neo Sans Std Black" panose="020B0A04030504040204" pitchFamily="34" charset="0"/>
              </a:rPr>
            </a:br>
            <a:r>
              <a:rPr lang="en-GB" sz="3200">
                <a:solidFill>
                  <a:srgbClr val="FC4C02"/>
                </a:solidFill>
                <a:latin typeface="Neo Sans Std Black" panose="020B0A04030504040204" pitchFamily="34" charset="0"/>
              </a:rPr>
              <a:t>Apprenticeship?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B0345-913E-4342-BF17-1B04B24BC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6" y="2206973"/>
            <a:ext cx="8494644" cy="34185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Clr>
                <a:srgbClr val="FC4C02"/>
              </a:buClr>
            </a:pPr>
            <a:r>
              <a:rPr lang="en-GB">
                <a:solidFill>
                  <a:srgbClr val="414042"/>
                </a:solidFill>
                <a:latin typeface="Neo Sans Std Medium"/>
              </a:rPr>
              <a:t>A FA is part of the apprenticeship family.</a:t>
            </a:r>
          </a:p>
          <a:p>
            <a:pPr>
              <a:buClr>
                <a:srgbClr val="FC4C02"/>
              </a:buClr>
            </a:pPr>
            <a:r>
              <a:rPr lang="en-GB">
                <a:solidFill>
                  <a:srgbClr val="414042"/>
                </a:solidFill>
                <a:latin typeface="Neo Sans Std Medium"/>
              </a:rPr>
              <a:t>It offers an alternative work based approach to learning.</a:t>
            </a:r>
          </a:p>
          <a:p>
            <a:pPr>
              <a:buClr>
                <a:srgbClr val="FC4C02"/>
              </a:buClr>
            </a:pPr>
            <a:r>
              <a:rPr lang="en-GB">
                <a:solidFill>
                  <a:srgbClr val="414042"/>
                </a:solidFill>
                <a:latin typeface="Neo Sans Std Medium"/>
              </a:rPr>
              <a:t>It is completed as part of your school timetable.</a:t>
            </a:r>
          </a:p>
          <a:p>
            <a:pPr>
              <a:buClr>
                <a:srgbClr val="FC4C02"/>
              </a:buClr>
            </a:pPr>
            <a:r>
              <a:rPr lang="en-GB">
                <a:solidFill>
                  <a:srgbClr val="414042"/>
                </a:solidFill>
                <a:latin typeface="Neo Sans Std Medium"/>
              </a:rPr>
              <a:t>It is recognised by Colleges, Universities and employers alike.</a:t>
            </a:r>
          </a:p>
          <a:p>
            <a:pPr>
              <a:buClr>
                <a:srgbClr val="FC4C02"/>
              </a:buClr>
            </a:pPr>
            <a:r>
              <a:rPr lang="en-GB">
                <a:solidFill>
                  <a:srgbClr val="414042"/>
                </a:solidFill>
                <a:latin typeface="Neo Sans Std Medium"/>
              </a:rPr>
              <a:t>It requires commitment.</a:t>
            </a:r>
          </a:p>
          <a:p>
            <a:pPr>
              <a:buClr>
                <a:srgbClr val="FC4C02"/>
              </a:buClr>
            </a:pPr>
            <a:r>
              <a:rPr lang="en-GB">
                <a:solidFill>
                  <a:srgbClr val="414042"/>
                </a:solidFill>
                <a:latin typeface="Neo Sans Std Medium"/>
              </a:rPr>
              <a:t>A FA is the equivalent of a Higher (SCQF level 6)</a:t>
            </a:r>
          </a:p>
          <a:p>
            <a:pPr>
              <a:buClr>
                <a:srgbClr val="FC4C02"/>
              </a:buClr>
            </a:pPr>
            <a:r>
              <a:rPr lang="en-GB">
                <a:solidFill>
                  <a:srgbClr val="414042"/>
                </a:solidFill>
                <a:latin typeface="Neo Sans Std Medium"/>
              </a:rPr>
              <a:t>Is available to S5/6’s.</a:t>
            </a:r>
          </a:p>
          <a:p>
            <a:pPr>
              <a:buClr>
                <a:srgbClr val="FC4C02"/>
              </a:buClr>
            </a:pPr>
            <a:r>
              <a:rPr lang="en-GB">
                <a:solidFill>
                  <a:srgbClr val="414042"/>
                </a:solidFill>
                <a:latin typeface="Neo Sans Std Medium"/>
              </a:rPr>
              <a:t>Two models available a two year programme and short duration delivery model (1 year).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D85B72-07CB-4E96-B310-972A33EDC8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03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987826" y="477078"/>
            <a:ext cx="7924800" cy="786063"/>
          </a:xfrm>
        </p:spPr>
        <p:txBody>
          <a:bodyPr>
            <a:normAutofit/>
          </a:bodyPr>
          <a:lstStyle/>
          <a:p>
            <a:r>
              <a:rPr lang="en-US" sz="3200" spc="-150">
                <a:latin typeface="Neo Sans Std Black" panose="020B0A04030504040204" pitchFamily="34" charset="0"/>
              </a:rPr>
              <a:t> How do they work?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982132" y="2253421"/>
            <a:ext cx="9367816" cy="3875678"/>
          </a:xfrm>
        </p:spPr>
        <p:txBody>
          <a:bodyPr/>
          <a:lstStyle/>
          <a:p>
            <a:r>
              <a:rPr lang="en-US"/>
              <a:t>1 or 2 year </a:t>
            </a:r>
            <a:r>
              <a:rPr lang="en-US" err="1"/>
              <a:t>programme</a:t>
            </a:r>
            <a:r>
              <a:rPr lang="en-US"/>
              <a:t> (starting in S5 or S6) to gain an industry </a:t>
            </a:r>
            <a:r>
              <a:rPr lang="en-US" err="1"/>
              <a:t>recognised</a:t>
            </a:r>
            <a:r>
              <a:rPr lang="en-US"/>
              <a:t> qualification </a:t>
            </a:r>
          </a:p>
          <a:p>
            <a:r>
              <a:rPr lang="en-US"/>
              <a:t>You will achieve a National Certificate or National Progression Award – same level as a Higher (SCQF Level 6)</a:t>
            </a:r>
          </a:p>
          <a:p>
            <a:r>
              <a:rPr lang="en-US"/>
              <a:t>You will complete SVQ units / </a:t>
            </a:r>
            <a:r>
              <a:rPr lang="en-US" err="1"/>
              <a:t>customised</a:t>
            </a:r>
            <a:r>
              <a:rPr lang="en-US"/>
              <a:t> units </a:t>
            </a:r>
          </a:p>
          <a:p>
            <a:r>
              <a:rPr lang="en-US"/>
              <a:t>It is at least 1 of your subject choices</a:t>
            </a:r>
          </a:p>
          <a:p>
            <a:r>
              <a:rPr lang="en-US"/>
              <a:t>It is a combination of school, college and work placement </a:t>
            </a:r>
          </a:p>
          <a:p>
            <a:r>
              <a:rPr lang="en-US"/>
              <a:t>There will be not cost incurred to pupils – e.g. travel expenses, PVGs etc.</a:t>
            </a:r>
          </a:p>
          <a:p>
            <a:r>
              <a:rPr lang="en-GB"/>
              <a:t>COVID 19 – Due to the ongoing pandemic the delivery of courses may be          subject to change.  Delivery of all courses is in line with government guidance.      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47AB9-DF30-481A-831F-182E61A603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59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5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75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143" y="179137"/>
            <a:ext cx="8596668" cy="1320800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en-US" sz="2800">
                <a:latin typeface="Neo Sans Std Black"/>
              </a:rPr>
              <a:t>WCS Foundation Apprenticeships </a:t>
            </a:r>
            <a:br>
              <a:rPr lang="en-US" sz="2800">
                <a:latin typeface="Neo Sans Std Black" panose="020B0A04030504040204" pitchFamily="34" charset="0"/>
              </a:rPr>
            </a:br>
            <a:endParaRPr lang="en-US" sz="2800">
              <a:latin typeface="Neo Sans Std Black" panose="020B0A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2880BC-0053-428B-A716-6CF33065B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  <p:graphicFrame>
        <p:nvGraphicFramePr>
          <p:cNvPr id="12" name="Table 10">
            <a:extLst>
              <a:ext uri="{FF2B5EF4-FFF2-40B4-BE49-F238E27FC236}">
                <a16:creationId xmlns:a16="http://schemas.microsoft.com/office/drawing/2014/main" id="{DA3605B6-74D5-4FB7-A695-864CDA6D3C6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94997441"/>
              </p:ext>
            </p:extLst>
          </p:nvPr>
        </p:nvGraphicFramePr>
        <p:xfrm>
          <a:off x="2160144" y="1219848"/>
          <a:ext cx="7738788" cy="384983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413975">
                  <a:extLst>
                    <a:ext uri="{9D8B030D-6E8A-4147-A177-3AD203B41FA5}">
                      <a16:colId xmlns:a16="http://schemas.microsoft.com/office/drawing/2014/main" val="3544149915"/>
                    </a:ext>
                  </a:extLst>
                </a:gridCol>
                <a:gridCol w="1778314">
                  <a:extLst>
                    <a:ext uri="{9D8B030D-6E8A-4147-A177-3AD203B41FA5}">
                      <a16:colId xmlns:a16="http://schemas.microsoft.com/office/drawing/2014/main" val="1780213895"/>
                    </a:ext>
                  </a:extLst>
                </a:gridCol>
                <a:gridCol w="1546499">
                  <a:extLst>
                    <a:ext uri="{9D8B030D-6E8A-4147-A177-3AD203B41FA5}">
                      <a16:colId xmlns:a16="http://schemas.microsoft.com/office/drawing/2014/main" val="2681360929"/>
                    </a:ext>
                  </a:extLst>
                </a:gridCol>
              </a:tblGrid>
              <a:tr h="443614">
                <a:tc>
                  <a:txBody>
                    <a:bodyPr/>
                    <a:lstStyle/>
                    <a:p>
                      <a:r>
                        <a:rPr lang="en-GB" sz="2400" b="0">
                          <a:solidFill>
                            <a:srgbClr val="FC4C02"/>
                          </a:solidFill>
                          <a:latin typeface="Neo Sans Std Medium" panose="020B0704030504040204" pitchFamily="34" charset="0"/>
                        </a:rPr>
                        <a:t>Frameworks</a:t>
                      </a:r>
                      <a:endParaRPr lang="en-GB" sz="2400" b="0">
                        <a:latin typeface="Neo Sans Std Medium" panose="020B07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>
                          <a:solidFill>
                            <a:srgbClr val="FC4C02"/>
                          </a:solidFill>
                          <a:latin typeface="Neo Sans Std Medium" panose="020B0704030504040204" pitchFamily="34" charset="0"/>
                        </a:rPr>
                        <a:t>2 years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>
                          <a:solidFill>
                            <a:srgbClr val="FC4C02"/>
                          </a:solidFill>
                          <a:latin typeface="Neo Sans Std Medium" panose="020B0704030504040204" pitchFamily="34" charset="0"/>
                        </a:rPr>
                        <a:t>SDDM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4539888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r>
                        <a:rPr lang="en-US">
                          <a:latin typeface="Neo Sans Std Medium" panose="020B0704030504040204" pitchFamily="34" charset="0"/>
                        </a:rPr>
                        <a:t>Social Services</a:t>
                      </a:r>
                      <a:r>
                        <a:rPr lang="en-US" baseline="0">
                          <a:latin typeface="Neo Sans Std Medium" panose="020B0704030504040204" pitchFamily="34" charset="0"/>
                        </a:rPr>
                        <a:t> &amp; Healthcare</a:t>
                      </a:r>
                      <a:endParaRPr lang="en-US">
                        <a:latin typeface="Neo Sans Std Medium" panose="020B0704030504040204" pitchFamily="34" charset="0"/>
                      </a:endParaRPr>
                    </a:p>
                  </a:txBody>
                  <a:tcPr marL="83693" marR="83693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latin typeface="Neo Sans Std Medium"/>
                        <a:sym typeface="Wingdings" panose="05000000000000000000" pitchFamily="2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Neo Sans Std Medium"/>
                          <a:sym typeface="Wingdings" panose="05000000000000000000" pitchFamily="2" charset="2"/>
                        </a:rPr>
                        <a:t></a:t>
                      </a:r>
                      <a:endParaRPr lang="en-US">
                        <a:latin typeface="Neo Sans Std Medium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303005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r>
                        <a:rPr lang="en-US">
                          <a:latin typeface="Neo Sans Std Medium" panose="020B0704030504040204" pitchFamily="34" charset="0"/>
                        </a:rPr>
                        <a:t>Social</a:t>
                      </a:r>
                      <a:r>
                        <a:rPr lang="en-US" baseline="0">
                          <a:latin typeface="Neo Sans Std Medium" panose="020B0704030504040204" pitchFamily="34" charset="0"/>
                        </a:rPr>
                        <a:t> Services Children &amp; Young People </a:t>
                      </a:r>
                      <a:endParaRPr lang="en-US">
                        <a:latin typeface="Neo Sans Std Medium" panose="020B0704030504040204" pitchFamily="34" charset="0"/>
                      </a:endParaRPr>
                    </a:p>
                  </a:txBody>
                  <a:tcPr marL="83693" marR="83693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Neo Sans Std Medium" panose="020B07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>
                        <a:latin typeface="Neo Sans Std Medium" panose="020B07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Neo Sans Std Medium" panose="020B07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>
                        <a:latin typeface="Neo Sans Std Medium" panose="020B07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0087702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r>
                        <a:rPr lang="en-GB">
                          <a:latin typeface="Neo Sans Std Medium" panose="020B0704030504040204" pitchFamily="34" charset="0"/>
                        </a:rPr>
                        <a:t>Accountancy</a:t>
                      </a:r>
                    </a:p>
                  </a:txBody>
                  <a:tcPr marL="83693" marR="83693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>
                        <a:latin typeface="Neo Sans Std Medium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Neo Sans Std Medium" panose="020B07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>
                        <a:latin typeface="Neo Sans Std Medium" panose="020B07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592077"/>
                  </a:ext>
                </a:extLst>
              </a:tr>
              <a:tr h="435833">
                <a:tc>
                  <a:txBody>
                    <a:bodyPr/>
                    <a:lstStyle/>
                    <a:p>
                      <a:r>
                        <a:rPr lang="en-US">
                          <a:latin typeface="Neo Sans Std Medium" panose="020B0704030504040204" pitchFamily="34" charset="0"/>
                        </a:rPr>
                        <a:t>Business Skills</a:t>
                      </a:r>
                    </a:p>
                  </a:txBody>
                  <a:tcPr marL="83693" marR="83693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Neo Sans Std Medium" panose="020B07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>
                        <a:latin typeface="Neo Sans Std Medium" panose="020B07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Neo Sans Std Medium" panose="020B07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23141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r>
                        <a:rPr lang="en-US">
                          <a:latin typeface="Neo Sans Std Medium" panose="020B0704030504040204" pitchFamily="34" charset="0"/>
                        </a:rPr>
                        <a:t>Civil Engineering</a:t>
                      </a:r>
                    </a:p>
                  </a:txBody>
                  <a:tcPr marL="83693" marR="83693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Neo Sans Std Medium"/>
                          <a:sym typeface="Wingdings" panose="05000000000000000000" pitchFamily="2" charset="2"/>
                        </a:rPr>
                        <a:t></a:t>
                      </a:r>
                      <a:endParaRPr lang="en-US">
                        <a:latin typeface="Neo Sans Std Medium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Neo Sans Std Medium" panose="020B07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206243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r>
                        <a:rPr lang="en-US">
                          <a:latin typeface="Neo Sans Std Medium" panose="020B0704030504040204" pitchFamily="34" charset="0"/>
                        </a:rPr>
                        <a:t>Engineering</a:t>
                      </a:r>
                      <a:r>
                        <a:rPr lang="en-US" baseline="0">
                          <a:latin typeface="Neo Sans Std Medium" panose="020B0704030504040204" pitchFamily="34" charset="0"/>
                        </a:rPr>
                        <a:t> </a:t>
                      </a:r>
                      <a:endParaRPr lang="en-US">
                        <a:latin typeface="Neo Sans Std Medium" panose="020B0704030504040204" pitchFamily="34" charset="0"/>
                      </a:endParaRPr>
                    </a:p>
                  </a:txBody>
                  <a:tcPr marL="83693" marR="83693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Neo Sans Std Medium" panose="020B07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Neo Sans Std Medium"/>
                          <a:sym typeface="Wingdings" panose="05000000000000000000" pitchFamily="2" charset="2"/>
                        </a:rPr>
                        <a:t></a:t>
                      </a:r>
                      <a:endParaRPr lang="en-US">
                        <a:latin typeface="Neo Sans Std Medium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4729773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r>
                        <a:rPr lang="en-US">
                          <a:latin typeface="Neo Sans Std Medium" panose="020B0704030504040204" pitchFamily="34" charset="0"/>
                        </a:rPr>
                        <a:t>Creative &amp; Digital Media</a:t>
                      </a:r>
                    </a:p>
                  </a:txBody>
                  <a:tcPr marL="83693" marR="83693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Neo Sans Std Medium" panose="020B07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>
                        <a:latin typeface="Neo Sans Std Medium" panose="020B07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>
                        <a:latin typeface="Neo Sans Std Medium" panose="020B07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630633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r>
                        <a:rPr lang="en-US">
                          <a:latin typeface="Neo Sans Std Medium" panose="020B0704030504040204" pitchFamily="34" charset="0"/>
                        </a:rPr>
                        <a:t>Digital Manufacturing </a:t>
                      </a:r>
                    </a:p>
                  </a:txBody>
                  <a:tcPr marL="83693" marR="83693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Neo Sans Std Medium" panose="020B07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>
                        <a:latin typeface="Neo Sans Std Medium" panose="020B07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>
                        <a:latin typeface="Neo Sans Std Medium" panose="020B07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670532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D57647C-BE85-4DA3-81C3-B5732BE72C4B}"/>
              </a:ext>
            </a:extLst>
          </p:cNvPr>
          <p:cNvSpPr txBox="1"/>
          <p:nvPr/>
        </p:nvSpPr>
        <p:spPr>
          <a:xfrm>
            <a:off x="2160143" y="5202989"/>
            <a:ext cx="7199010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400">
                <a:latin typeface="Neo Sans Std Light"/>
              </a:rPr>
              <a:t>2 year model starts in S5 – year 1 will be 2 afternoons at college and year 2 will be 1 or 2 afternoons at college and 1 day work placement, Digital Manufacturing  - 4 afternoons at college in year 2.</a:t>
            </a:r>
            <a:endParaRPr lang="en-GB" sz="1400">
              <a:latin typeface="Neo Sans Std Light" panose="020B0304030504040204" pitchFamily="34" charset="0"/>
            </a:endParaRPr>
          </a:p>
          <a:p>
            <a:endParaRPr lang="en-GB" sz="1400">
              <a:latin typeface="Neo Sans Std Light" panose="020B0304030504040204" pitchFamily="34" charset="0"/>
            </a:endParaRPr>
          </a:p>
          <a:p>
            <a:r>
              <a:rPr lang="en-GB" sz="1400">
                <a:latin typeface="Neo Sans Std Light"/>
              </a:rPr>
              <a:t>Shorter Duration Delivery Model normally starts in S6 – combination of 4 afternoons at college and 1 full day work placement throughout the year.  Engineering - three full days at college.  </a:t>
            </a:r>
            <a:endParaRPr lang="en-GB" sz="1400">
              <a:latin typeface="Neo Sans Std Light" panose="020B03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323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a-presentation-videos">
            <a:hlinkClick r:id="" action="ppaction://media"/>
            <a:extLst>
              <a:ext uri="{FF2B5EF4-FFF2-40B4-BE49-F238E27FC236}">
                <a16:creationId xmlns:a16="http://schemas.microsoft.com/office/drawing/2014/main" id="{4447A9BB-15F9-4551-A109-3E61CCA68E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615" t="8516" r="-355" b="7381"/>
          <a:stretch/>
        </p:blipFill>
        <p:spPr>
          <a:xfrm>
            <a:off x="-61416" y="1090174"/>
            <a:ext cx="12310282" cy="5767826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FE186746-E6BE-446B-9917-AE7D59AA5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137226" y="378515"/>
            <a:ext cx="8596668" cy="71165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>
                <a:latin typeface="Neo Sans Std Black" panose="020B0A04030504040204" pitchFamily="34" charset="0"/>
              </a:rPr>
              <a:t>Progression Opportunities</a:t>
            </a:r>
          </a:p>
        </p:txBody>
      </p:sp>
      <p:sp>
        <p:nvSpPr>
          <p:cNvPr id="10" name="TextBox 9"/>
          <p:cNvSpPr txBox="1"/>
          <p:nvPr/>
        </p:nvSpPr>
        <p:spPr>
          <a:xfrm rot="20793137">
            <a:off x="6927634" y="5648526"/>
            <a:ext cx="1118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tx2"/>
                </a:solidFill>
                <a:latin typeface="Neo Sans Std Medium" panose="020B0704030504040204" pitchFamily="34" charset="0"/>
              </a:rPr>
              <a:t>Employment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683E3D-7A7F-4BA2-88EA-4AAD6DB57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F9A1794-0DB2-43CA-987A-496294501D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3633" t="28657" r="17098" b="32139"/>
          <a:stretch/>
        </p:blipFill>
        <p:spPr>
          <a:xfrm>
            <a:off x="741896" y="3079217"/>
            <a:ext cx="7185546" cy="26886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E9E24A3-3844-41A7-8A6B-961F123F5487}"/>
              </a:ext>
            </a:extLst>
          </p:cNvPr>
          <p:cNvSpPr txBox="1"/>
          <p:nvPr/>
        </p:nvSpPr>
        <p:spPr>
          <a:xfrm>
            <a:off x="1247367" y="3721460"/>
            <a:ext cx="59231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>
                <a:solidFill>
                  <a:srgbClr val="414042"/>
                </a:solidFill>
                <a:latin typeface="Neo Sans Std Medium" panose="020B0704030504040204" pitchFamily="34" charset="0"/>
              </a:rPr>
              <a:t>Fast Track Modern Apprenticeship</a:t>
            </a:r>
            <a:endParaRPr lang="en-GB" sz="4000" spc="-150">
              <a:solidFill>
                <a:srgbClr val="414042"/>
              </a:solidFill>
              <a:latin typeface="Neo Sans Std Medium" panose="020B07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427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-presentation-videos (1)">
            <a:hlinkClick r:id="" action="ppaction://media"/>
            <a:extLst>
              <a:ext uri="{FF2B5EF4-FFF2-40B4-BE49-F238E27FC236}">
                <a16:creationId xmlns:a16="http://schemas.microsoft.com/office/drawing/2014/main" id="{5D91F850-D500-4E30-A26A-713BA65358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FE186746-E6BE-446B-9917-AE7D59AA5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137226" y="378515"/>
            <a:ext cx="8596668" cy="71165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>
                <a:latin typeface="Neo Sans Std Black" panose="020B0A04030504040204" pitchFamily="34" charset="0"/>
              </a:rPr>
              <a:t>Progression Opportunities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683E3D-7A7F-4BA2-88EA-4AAD6DB57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18F2847-DA69-4380-B4DD-CA4C568CC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3633" t="28657" r="17098" b="32139"/>
          <a:stretch/>
        </p:blipFill>
        <p:spPr>
          <a:xfrm>
            <a:off x="3061514" y="3081886"/>
            <a:ext cx="7185546" cy="26886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0E5110-AC03-4BB4-9670-48645BAE928E}"/>
              </a:ext>
            </a:extLst>
          </p:cNvPr>
          <p:cNvSpPr txBox="1"/>
          <p:nvPr/>
        </p:nvSpPr>
        <p:spPr>
          <a:xfrm>
            <a:off x="3600602" y="3994746"/>
            <a:ext cx="5923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>
                <a:solidFill>
                  <a:srgbClr val="414042"/>
                </a:solidFill>
                <a:latin typeface="Neo Sans Std Medium" panose="020B0704030504040204" pitchFamily="34" charset="0"/>
              </a:rPr>
              <a:t> College or Universit</a:t>
            </a:r>
            <a:r>
              <a:rPr lang="en-GB" sz="4000" spc="-150">
                <a:solidFill>
                  <a:srgbClr val="414042"/>
                </a:solidFill>
                <a:latin typeface="Neo Sans Std Medium" panose="020B0704030504040204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756506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-presentation-videos (2)">
            <a:hlinkClick r:id="" action="ppaction://media"/>
            <a:extLst>
              <a:ext uri="{FF2B5EF4-FFF2-40B4-BE49-F238E27FC236}">
                <a16:creationId xmlns:a16="http://schemas.microsoft.com/office/drawing/2014/main" id="{4101C435-1034-4D2E-85E7-47365885A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7172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FE186746-E6BE-446B-9917-AE7D59AA5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137226" y="378515"/>
            <a:ext cx="8596668" cy="71165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>
                <a:latin typeface="Neo Sans Std Black" panose="020B0A04030504040204" pitchFamily="34" charset="0"/>
              </a:rPr>
              <a:t>Progression Opportunities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683E3D-7A7F-4BA2-88EA-4AAD6DB57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9438260-B550-4780-B7D4-F0EF95B5A6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3633" t="28657" r="17098" b="32139"/>
          <a:stretch/>
        </p:blipFill>
        <p:spPr>
          <a:xfrm>
            <a:off x="2469843" y="3790876"/>
            <a:ext cx="7185546" cy="26886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9F33A4-7B64-4E73-B393-24761C288DA2}"/>
              </a:ext>
            </a:extLst>
          </p:cNvPr>
          <p:cNvSpPr txBox="1"/>
          <p:nvPr/>
        </p:nvSpPr>
        <p:spPr>
          <a:xfrm>
            <a:off x="3035825" y="4381007"/>
            <a:ext cx="59231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>
                <a:solidFill>
                  <a:srgbClr val="414042"/>
                </a:solidFill>
                <a:latin typeface="Neo Sans Std Medium" panose="020B0704030504040204" pitchFamily="34" charset="0"/>
              </a:rPr>
              <a:t>Graduate Apprenticeship </a:t>
            </a:r>
            <a:endParaRPr lang="en-GB" sz="4000" spc="-150">
              <a:solidFill>
                <a:srgbClr val="414042"/>
              </a:solidFill>
              <a:latin typeface="Neo Sans Std Medium" panose="020B07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422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-presentation-videos (3)">
            <a:hlinkClick r:id="" action="ppaction://media"/>
            <a:extLst>
              <a:ext uri="{FF2B5EF4-FFF2-40B4-BE49-F238E27FC236}">
                <a16:creationId xmlns:a16="http://schemas.microsoft.com/office/drawing/2014/main" id="{8152BC34-527B-479E-B33C-90375DF752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FE186746-E6BE-446B-9917-AE7D59AA5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137226" y="378515"/>
            <a:ext cx="8596668" cy="71165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>
                <a:latin typeface="Neo Sans Std Black" panose="020B0A04030504040204" pitchFamily="34" charset="0"/>
              </a:rPr>
              <a:t>Progression Opportunities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683E3D-7A7F-4BA2-88EA-4AAD6DB57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B754A74-DD3C-4DB0-8762-AE11680DE7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3633" t="28657" r="17098" b="32139"/>
          <a:stretch/>
        </p:blipFill>
        <p:spPr>
          <a:xfrm>
            <a:off x="2442949" y="1999398"/>
            <a:ext cx="7185546" cy="26886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4301E6-3214-4AB3-8911-F27DD3DB165F}"/>
              </a:ext>
            </a:extLst>
          </p:cNvPr>
          <p:cNvSpPr txBox="1"/>
          <p:nvPr/>
        </p:nvSpPr>
        <p:spPr>
          <a:xfrm>
            <a:off x="2982037" y="2912258"/>
            <a:ext cx="5923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>
                <a:solidFill>
                  <a:srgbClr val="414042"/>
                </a:solidFill>
                <a:latin typeface="Neo Sans Std Medium" panose="020B0704030504040204" pitchFamily="34" charset="0"/>
              </a:rPr>
              <a:t>Employment</a:t>
            </a:r>
            <a:endParaRPr lang="en-GB" sz="4000" spc="-150">
              <a:solidFill>
                <a:srgbClr val="414042"/>
              </a:solidFill>
              <a:latin typeface="Neo Sans Std Medium" panose="020B07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318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91898" y="139501"/>
            <a:ext cx="8596668" cy="711659"/>
          </a:xfrm>
        </p:spPr>
        <p:txBody>
          <a:bodyPr>
            <a:normAutofit/>
          </a:bodyPr>
          <a:lstStyle/>
          <a:p>
            <a:r>
              <a:rPr lang="en-US" sz="3200">
                <a:latin typeface="Neo Sans Std Black" panose="020B0A04030504040204" pitchFamily="34" charset="0"/>
              </a:rPr>
              <a:t>University Recognition</a:t>
            </a:r>
          </a:p>
        </p:txBody>
      </p:sp>
      <p:pic>
        <p:nvPicPr>
          <p:cNvPr id="1026" name="Picture 2" descr="Image result for scotland map outline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8"/>
          <a:stretch/>
        </p:blipFill>
        <p:spPr bwMode="auto">
          <a:xfrm>
            <a:off x="3190732" y="1848677"/>
            <a:ext cx="3933825" cy="500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0091" b="23527"/>
          <a:stretch/>
        </p:blipFill>
        <p:spPr>
          <a:xfrm>
            <a:off x="1643469" y="1554992"/>
            <a:ext cx="1515580" cy="516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1" y="3159371"/>
            <a:ext cx="1331934" cy="616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048" y="4929093"/>
            <a:ext cx="1029010" cy="783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0396" y="5016116"/>
            <a:ext cx="859664" cy="595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060" y="1483803"/>
            <a:ext cx="1628672" cy="362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6867" y="3360974"/>
            <a:ext cx="1059273" cy="7097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4165" y="1966579"/>
            <a:ext cx="1973211" cy="664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3" y="4320157"/>
            <a:ext cx="1718867" cy="3155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14" y="2318130"/>
            <a:ext cx="1400831" cy="8172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6798" y="1361544"/>
            <a:ext cx="2193766" cy="3618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40" y="2459925"/>
            <a:ext cx="1628900" cy="5957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183" y="5560697"/>
            <a:ext cx="1359747" cy="9141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2628" y="2848752"/>
            <a:ext cx="1599798" cy="3257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65" y="6047067"/>
            <a:ext cx="2064310" cy="6018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45" y="1322987"/>
            <a:ext cx="1175860" cy="5879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94482" y="3413101"/>
            <a:ext cx="1126053" cy="11310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03679" y="4292849"/>
            <a:ext cx="1724195" cy="5703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52999" y="5001839"/>
            <a:ext cx="1410766" cy="8387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20609" y="3573397"/>
            <a:ext cx="1556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2"/>
                </a:solidFill>
              </a:rPr>
              <a:t>Aberdeen</a:t>
            </a:r>
          </a:p>
        </p:txBody>
      </p:sp>
      <p:sp>
        <p:nvSpPr>
          <p:cNvPr id="23" name="Oval 22"/>
          <p:cNvSpPr/>
          <p:nvPr/>
        </p:nvSpPr>
        <p:spPr>
          <a:xfrm>
            <a:off x="6768337" y="3693299"/>
            <a:ext cx="167132" cy="1295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6010540" y="5219937"/>
            <a:ext cx="167132" cy="1295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6152505" y="5107083"/>
            <a:ext cx="1556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2"/>
                </a:solidFill>
              </a:rPr>
              <a:t>Edinburgh</a:t>
            </a:r>
          </a:p>
        </p:txBody>
      </p:sp>
      <p:sp>
        <p:nvSpPr>
          <p:cNvPr id="28" name="Oval 27"/>
          <p:cNvSpPr/>
          <p:nvPr/>
        </p:nvSpPr>
        <p:spPr>
          <a:xfrm>
            <a:off x="5262228" y="5297452"/>
            <a:ext cx="167132" cy="1295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5232067" y="5374811"/>
            <a:ext cx="1070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2"/>
                </a:solidFill>
              </a:rPr>
              <a:t>Glasgow</a:t>
            </a:r>
          </a:p>
        </p:txBody>
      </p:sp>
      <p:sp>
        <p:nvSpPr>
          <p:cNvPr id="30" name="Oval 29"/>
          <p:cNvSpPr/>
          <p:nvPr/>
        </p:nvSpPr>
        <p:spPr>
          <a:xfrm>
            <a:off x="5142000" y="3288153"/>
            <a:ext cx="167132" cy="1295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5132968" y="3405506"/>
            <a:ext cx="1556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2"/>
                </a:solidFill>
              </a:rPr>
              <a:t>Inverness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91898" y="651247"/>
            <a:ext cx="5338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All universities in Scotland are accepting FAs as part of their entry criteria</a:t>
            </a:r>
          </a:p>
        </p:txBody>
      </p:sp>
      <p:pic>
        <p:nvPicPr>
          <p:cNvPr id="33" name="Picture 2" descr="Image result for scotland map outline">
            <a:extLst>
              <a:ext uri="{FF2B5EF4-FFF2-40B4-BE49-F238E27FC236}">
                <a16:creationId xmlns:a16="http://schemas.microsoft.com/office/drawing/2014/main" id="{2F565E2A-42D8-4E05-ACE6-FA50C93AF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8" t="-1283" r="9389" b="85197"/>
          <a:stretch/>
        </p:blipFill>
        <p:spPr bwMode="auto">
          <a:xfrm>
            <a:off x="6755297" y="1093562"/>
            <a:ext cx="854930" cy="95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6F86E6D-6458-4699-BCAC-3FB90B43DDC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13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75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25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75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25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250"/>
                            </p:stCondLst>
                            <p:childTnLst>
                              <p:par>
                                <p:cTn id="1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75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25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23" grpId="0" animBg="1"/>
      <p:bldP spid="26" grpId="0" animBg="1"/>
      <p:bldP spid="27" grpId="0"/>
      <p:bldP spid="28" grpId="0" animBg="1"/>
      <p:bldP spid="29" grpId="0"/>
      <p:bldP spid="30" grpId="0" animBg="1"/>
      <p:bldP spid="31" grpId="0"/>
      <p:bldP spid="24" grpId="0"/>
    </p:bldLst>
  </p:timing>
</p:sld>
</file>

<file path=ppt/theme/theme1.xml><?xml version="1.0" encoding="utf-8"?>
<a:theme xmlns:a="http://schemas.openxmlformats.org/drawingml/2006/main" name="Facet">
  <a:themeElements>
    <a:clrScheme name="WCS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FC4C02"/>
      </a:accent1>
      <a:accent2>
        <a:srgbClr val="5CB8B2"/>
      </a:accent2>
      <a:accent3>
        <a:srgbClr val="7C878E"/>
      </a:accent3>
      <a:accent4>
        <a:srgbClr val="84E2E0"/>
      </a:accent4>
      <a:accent5>
        <a:srgbClr val="FF9D5B"/>
      </a:accent5>
      <a:accent6>
        <a:srgbClr val="70AD47"/>
      </a:accent6>
      <a:hlink>
        <a:srgbClr val="0563C1"/>
      </a:hlink>
      <a:folHlink>
        <a:srgbClr val="954F7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B2E1846328B84A92292517A7FE3EFB" ma:contentTypeVersion="9" ma:contentTypeDescription="Create a new document." ma:contentTypeScope="" ma:versionID="e0205c233cdf327c9add144b8ef46fce">
  <xsd:schema xmlns:xsd="http://www.w3.org/2001/XMLSchema" xmlns:xs="http://www.w3.org/2001/XMLSchema" xmlns:p="http://schemas.microsoft.com/office/2006/metadata/properties" xmlns:ns2="92dec506-4bd8-4e9d-b290-6d14f6b4eecf" targetNamespace="http://schemas.microsoft.com/office/2006/metadata/properties" ma:root="true" ma:fieldsID="15649f9416868a94ab96363153fe61d4" ns2:_="">
    <xsd:import namespace="92dec506-4bd8-4e9d-b290-6d14f6b4ee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dec506-4bd8-4e9d-b290-6d14f6b4ee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B0D886-CB8D-4564-A797-C05BC7D513A8}">
  <ds:schemaRefs>
    <ds:schemaRef ds:uri="1b2a6a63-ea7d-4fa1-80ad-5bb2c3689bb4"/>
    <ds:schemaRef ds:uri="c27e1fc1-f637-491a-89e2-5b6a2f41962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5A3A8E1-B1DD-4B5B-A4B9-F7D0E90A6809}"/>
</file>

<file path=customXml/itemProps3.xml><?xml version="1.0" encoding="utf-8"?>
<ds:datastoreItem xmlns:ds="http://schemas.openxmlformats.org/officeDocument/2006/customXml" ds:itemID="{FAC2023F-644C-4F7E-8E8C-CDBE4A63C7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Facet</vt:lpstr>
      <vt:lpstr>FOUNDATION  APPRENTICESHIPS</vt:lpstr>
      <vt:lpstr>What is a Foundation  Apprenticeship?</vt:lpstr>
      <vt:lpstr> How do they work?</vt:lpstr>
      <vt:lpstr>WCS Foundation Apprenticeships  </vt:lpstr>
      <vt:lpstr>PowerPoint Presentation</vt:lpstr>
      <vt:lpstr>PowerPoint Presentation</vt:lpstr>
      <vt:lpstr>PowerPoint Presentation</vt:lpstr>
      <vt:lpstr>PowerPoint Presentation</vt:lpstr>
      <vt:lpstr>University Recognition</vt:lpstr>
      <vt:lpstr>PowerPoint Presentation</vt:lpstr>
      <vt:lpstr>PowerPoint Presentation</vt:lpstr>
      <vt:lpstr>How do I apply?</vt:lpstr>
    </vt:vector>
  </TitlesOfParts>
  <Company>West College Scotland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APPRENTICESHIPS</dc:title>
  <dc:creator>Ashleigh Bonnar</dc:creator>
  <cp:revision>4</cp:revision>
  <cp:lastPrinted>2019-11-04T09:05:20Z</cp:lastPrinted>
  <dcterms:created xsi:type="dcterms:W3CDTF">2019-01-07T15:20:32Z</dcterms:created>
  <dcterms:modified xsi:type="dcterms:W3CDTF">2021-02-03T18:52:32Z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0x01010057B2E1846328B84A92292517A7FE3EFB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