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70" r:id="rId8"/>
    <p:sldId id="264" r:id="rId9"/>
    <p:sldId id="271" r:id="rId10"/>
    <p:sldId id="266" r:id="rId11"/>
    <p:sldId id="269" r:id="rId12"/>
    <p:sldId id="267" r:id="rId13"/>
    <p:sldId id="268" r:id="rId14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77CEE9-31A4-4C21-8F00-2FBB89A66606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F3EDB2F-E91A-45EC-AFAB-CC3555F87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172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800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4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5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2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02774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691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349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5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24388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4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709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Records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8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6815"/>
          </a:xfrm>
        </p:spPr>
        <p:txBody>
          <a:bodyPr>
            <a:normAutofit/>
          </a:bodyPr>
          <a:lstStyle/>
          <a:p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71601"/>
            <a:ext cx="10178322" cy="412824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 one-day music festival is being held with a maximum of 4000 tickets available. </a:t>
            </a:r>
            <a:r>
              <a:rPr lang="en-GB" dirty="0" smtClean="0"/>
              <a:t>The details of each sale is are stored in a file named hopeful.csv as shown below.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435" t="37837" r="17720" b="31363"/>
          <a:stretch/>
        </p:blipFill>
        <p:spPr>
          <a:xfrm>
            <a:off x="1775012" y="2208545"/>
            <a:ext cx="7019364" cy="18459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1678" y="4208929"/>
            <a:ext cx="9359153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 program </a:t>
            </a:r>
            <a:r>
              <a:rPr lang="en-GB" dirty="0" smtClean="0"/>
              <a:t>reads </a:t>
            </a:r>
            <a:r>
              <a:rPr lang="en-GB" dirty="0"/>
              <a:t>the data from the file called </a:t>
            </a:r>
            <a:r>
              <a:rPr lang="en-GB" dirty="0" smtClean="0"/>
              <a:t>hopeful.csv and </a:t>
            </a:r>
            <a:r>
              <a:rPr lang="en-GB" dirty="0"/>
              <a:t>stores it in an array of records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Using a programming language with which you are familiar, write the code needed to define a record structure and matching array of records that could be used to store the </a:t>
            </a:r>
            <a:r>
              <a:rPr lang="en-GB" dirty="0" smtClean="0"/>
              <a:t>details of sales.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The data is to be read from the </a:t>
            </a:r>
            <a:r>
              <a:rPr lang="en-GB" dirty="0" smtClean="0"/>
              <a:t>file hopeful.csv </a:t>
            </a:r>
            <a:r>
              <a:rPr lang="en-GB" dirty="0"/>
              <a:t>so it can be used within the program. </a:t>
            </a:r>
            <a:r>
              <a:rPr lang="en-GB" dirty="0" smtClean="0"/>
              <a:t> Write code that will read this data into the program and store it in the record structure used in part (a).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2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6815"/>
          </a:xfrm>
        </p:spPr>
        <p:txBody>
          <a:bodyPr>
            <a:normAutofit/>
          </a:bodyPr>
          <a:lstStyle/>
          <a:p>
            <a:r>
              <a:rPr lang="en-GB" dirty="0" smtClean="0"/>
              <a:t>Question 3 -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71600"/>
            <a:ext cx="4955634" cy="12230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A one-day music festival is being held with a maximum of 4000 tickets available. </a:t>
            </a:r>
            <a:r>
              <a:rPr lang="en-GB" dirty="0" smtClean="0"/>
              <a:t>The details of each sale is are stored in a file named hopeful.csv as shown below.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435" t="37837" r="17720" b="31363"/>
          <a:stretch/>
        </p:blipFill>
        <p:spPr>
          <a:xfrm>
            <a:off x="6207312" y="1350026"/>
            <a:ext cx="5476688" cy="14402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5163" y="3078690"/>
            <a:ext cx="4193438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en-GB" dirty="0" smtClean="0">
                <a:solidFill>
                  <a:srgbClr val="FF0000"/>
                </a:solidFill>
              </a:rPr>
              <a:t>STRUCTURE sales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	DIM </a:t>
            </a:r>
            <a:r>
              <a:rPr lang="en-GB" dirty="0" err="1" smtClean="0">
                <a:solidFill>
                  <a:srgbClr val="FF0000"/>
                </a:solidFill>
              </a:rPr>
              <a:t>refno</a:t>
            </a:r>
            <a:r>
              <a:rPr lang="en-GB" dirty="0" smtClean="0">
                <a:solidFill>
                  <a:srgbClr val="FF0000"/>
                </a:solidFill>
              </a:rPr>
              <a:t> as integer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	DIM </a:t>
            </a:r>
            <a:r>
              <a:rPr lang="en-GB" dirty="0" err="1" smtClean="0">
                <a:solidFill>
                  <a:srgbClr val="FF0000"/>
                </a:solidFill>
              </a:rPr>
              <a:t>lastname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as string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	DIM </a:t>
            </a:r>
            <a:r>
              <a:rPr lang="en-GB" dirty="0" err="1" smtClean="0">
                <a:solidFill>
                  <a:srgbClr val="FF0000"/>
                </a:solidFill>
              </a:rPr>
              <a:t>firstname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as string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	DIM </a:t>
            </a:r>
            <a:r>
              <a:rPr lang="en-GB" dirty="0" err="1" smtClean="0">
                <a:solidFill>
                  <a:srgbClr val="FF0000"/>
                </a:solidFill>
              </a:rPr>
              <a:t>contact_no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as </a:t>
            </a:r>
            <a:r>
              <a:rPr lang="en-GB" dirty="0" smtClean="0">
                <a:solidFill>
                  <a:srgbClr val="FF0000"/>
                </a:solidFill>
              </a:rPr>
              <a:t>string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	DIM </a:t>
            </a:r>
            <a:r>
              <a:rPr lang="en-GB" dirty="0" smtClean="0">
                <a:solidFill>
                  <a:srgbClr val="FF0000"/>
                </a:solidFill>
              </a:rPr>
              <a:t>email </a:t>
            </a:r>
            <a:r>
              <a:rPr lang="en-GB" dirty="0">
                <a:solidFill>
                  <a:srgbClr val="FF0000"/>
                </a:solidFill>
              </a:rPr>
              <a:t>as </a:t>
            </a:r>
            <a:r>
              <a:rPr lang="en-GB" dirty="0" smtClean="0">
                <a:solidFill>
                  <a:srgbClr val="FF0000"/>
                </a:solidFill>
              </a:rPr>
              <a:t>string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DIM </a:t>
            </a:r>
            <a:r>
              <a:rPr lang="en-GB" dirty="0" err="1" smtClean="0">
                <a:solidFill>
                  <a:srgbClr val="FF0000"/>
                </a:solidFill>
              </a:rPr>
              <a:t>no_of_tickets</a:t>
            </a:r>
            <a:r>
              <a:rPr lang="en-GB" dirty="0" smtClean="0">
                <a:solidFill>
                  <a:srgbClr val="FF0000"/>
                </a:solidFill>
              </a:rPr>
              <a:t> as integer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END STRUCTURE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DIM </a:t>
            </a:r>
            <a:r>
              <a:rPr lang="en-GB" dirty="0" smtClean="0">
                <a:solidFill>
                  <a:srgbClr val="FF0000"/>
                </a:solidFill>
              </a:rPr>
              <a:t>tickets (4000</a:t>
            </a:r>
            <a:r>
              <a:rPr lang="en-GB" dirty="0">
                <a:solidFill>
                  <a:srgbClr val="FF0000"/>
                </a:solidFill>
              </a:rPr>
              <a:t>) as </a:t>
            </a:r>
            <a:r>
              <a:rPr lang="en-GB" dirty="0" smtClean="0">
                <a:solidFill>
                  <a:srgbClr val="FF0000"/>
                </a:solidFill>
              </a:rPr>
              <a:t>sales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7312" y="3078690"/>
            <a:ext cx="5044337" cy="3139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Set </a:t>
            </a:r>
            <a:r>
              <a:rPr lang="en-GB" dirty="0" err="1" smtClean="0">
                <a:solidFill>
                  <a:srgbClr val="FF0000"/>
                </a:solidFill>
              </a:rPr>
              <a:t>filepath</a:t>
            </a:r>
            <a:r>
              <a:rPr lang="en-GB" dirty="0" smtClean="0">
                <a:solidFill>
                  <a:srgbClr val="FF0000"/>
                </a:solidFill>
              </a:rPr>
              <a:t> for hopeful.csv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Open file hopeful.csv for input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FOR index = 0 to 3999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input tickets(index).</a:t>
            </a:r>
            <a:r>
              <a:rPr lang="en-GB" dirty="0" err="1" smtClean="0">
                <a:solidFill>
                  <a:srgbClr val="FF0000"/>
                </a:solidFill>
              </a:rPr>
              <a:t>refno</a:t>
            </a:r>
            <a:endParaRPr lang="en-GB" dirty="0" smtClean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	input tickets(index</a:t>
            </a:r>
            <a:r>
              <a:rPr lang="en-GB" dirty="0" smtClean="0">
                <a:solidFill>
                  <a:srgbClr val="FF0000"/>
                </a:solidFill>
              </a:rPr>
              <a:t>).</a:t>
            </a:r>
            <a:r>
              <a:rPr lang="en-GB" dirty="0" err="1" smtClean="0">
                <a:solidFill>
                  <a:srgbClr val="FF0000"/>
                </a:solidFill>
              </a:rPr>
              <a:t>lastname</a:t>
            </a:r>
            <a:endParaRPr lang="en-GB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input tickets(index</a:t>
            </a:r>
            <a:r>
              <a:rPr lang="en-GB" dirty="0" smtClean="0">
                <a:solidFill>
                  <a:srgbClr val="FF0000"/>
                </a:solidFill>
              </a:rPr>
              <a:t>).</a:t>
            </a:r>
            <a:r>
              <a:rPr lang="en-GB" dirty="0" err="1" smtClean="0">
                <a:solidFill>
                  <a:srgbClr val="FF0000"/>
                </a:solidFill>
              </a:rPr>
              <a:t>firstname</a:t>
            </a:r>
            <a:endParaRPr lang="en-GB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input tickets(index</a:t>
            </a:r>
            <a:r>
              <a:rPr lang="en-GB" dirty="0" smtClean="0">
                <a:solidFill>
                  <a:srgbClr val="FF0000"/>
                </a:solidFill>
              </a:rPr>
              <a:t>).</a:t>
            </a:r>
            <a:r>
              <a:rPr lang="en-GB" dirty="0" err="1" smtClean="0">
                <a:solidFill>
                  <a:srgbClr val="FF0000"/>
                </a:solidFill>
              </a:rPr>
              <a:t>contact_no</a:t>
            </a:r>
            <a:endParaRPr lang="en-GB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input tickets(index</a:t>
            </a:r>
            <a:r>
              <a:rPr lang="en-GB" dirty="0" smtClean="0">
                <a:solidFill>
                  <a:srgbClr val="FF0000"/>
                </a:solidFill>
              </a:rPr>
              <a:t>).email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	input tickets(index</a:t>
            </a:r>
            <a:r>
              <a:rPr lang="en-GB" dirty="0" smtClean="0">
                <a:solidFill>
                  <a:srgbClr val="FF0000"/>
                </a:solidFill>
              </a:rPr>
              <a:t>).</a:t>
            </a:r>
            <a:r>
              <a:rPr lang="en-GB" dirty="0" err="1" smtClean="0">
                <a:solidFill>
                  <a:srgbClr val="FF0000"/>
                </a:solidFill>
              </a:rPr>
              <a:t>no_of_tickets</a:t>
            </a:r>
            <a:endParaRPr lang="en-GB" dirty="0" smtClean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NEXT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Close file </a:t>
            </a:r>
            <a:r>
              <a:rPr lang="en-GB" dirty="0" err="1" smtClean="0">
                <a:solidFill>
                  <a:srgbClr val="FF0000"/>
                </a:solidFill>
              </a:rPr>
              <a:t>hopeful.scv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6815"/>
          </a:xfrm>
        </p:spPr>
        <p:txBody>
          <a:bodyPr>
            <a:normAutofit/>
          </a:bodyPr>
          <a:lstStyle/>
          <a:p>
            <a:r>
              <a:rPr lang="en-GB" dirty="0" smtClean="0"/>
              <a:t>Question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71601"/>
            <a:ext cx="5936522" cy="121023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David is a Computing Science teacher, he stores details of his pupils as shown. He stores details for 900 pupils.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83039" y="2319995"/>
            <a:ext cx="4187461" cy="4247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David </a:t>
            </a:r>
            <a:r>
              <a:rPr lang="en-GB" dirty="0"/>
              <a:t>writes a program to import the pupil data from the </a:t>
            </a:r>
            <a:r>
              <a:rPr lang="en-GB" dirty="0" smtClean="0"/>
              <a:t>database file name AH Comp.csv and </a:t>
            </a:r>
            <a:r>
              <a:rPr lang="en-GB" dirty="0"/>
              <a:t>store it in an array of records called “details”.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Using a programming language with which you are familiar, write the code needed to define a record structure and matching array of records that could be used to store the </a:t>
            </a:r>
            <a:r>
              <a:rPr lang="en-GB" dirty="0" smtClean="0"/>
              <a:t>details shown.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 smtClean="0"/>
              <a:t>David decides to create a function that will count the number of pupils in each </a:t>
            </a:r>
            <a:r>
              <a:rPr lang="en-GB" dirty="0" err="1" smtClean="0"/>
              <a:t>RegClass</a:t>
            </a:r>
            <a:r>
              <a:rPr lang="en-GB" dirty="0" smtClean="0"/>
              <a:t>.  Part of the code is shown below. Complete the missing steps.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588" t="37469" r="31948" b="28593"/>
          <a:stretch/>
        </p:blipFill>
        <p:spPr>
          <a:xfrm>
            <a:off x="5576854" y="382385"/>
            <a:ext cx="5965891" cy="26807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39139" y="2345506"/>
            <a:ext cx="6241322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no_in_class = </a:t>
            </a:r>
            <a:r>
              <a:rPr lang="en-GB" dirty="0" err="1"/>
              <a:t>countClass</a:t>
            </a:r>
            <a:r>
              <a:rPr lang="en-GB" dirty="0"/>
              <a:t>(details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FUNCTION </a:t>
            </a:r>
            <a:r>
              <a:rPr lang="en-GB" dirty="0" err="1" smtClean="0"/>
              <a:t>countClass</a:t>
            </a:r>
            <a:r>
              <a:rPr lang="en-GB" dirty="0" smtClean="0"/>
              <a:t>(ARRAY OF RECORDS list)</a:t>
            </a:r>
          </a:p>
          <a:p>
            <a:r>
              <a:rPr lang="en-GB" dirty="0"/>
              <a:t>	</a:t>
            </a:r>
            <a:r>
              <a:rPr lang="en-GB" dirty="0" smtClean="0"/>
              <a:t>DECLARE class as string</a:t>
            </a:r>
          </a:p>
          <a:p>
            <a:r>
              <a:rPr lang="en-GB" dirty="0"/>
              <a:t>	</a:t>
            </a:r>
            <a:r>
              <a:rPr lang="en-GB" dirty="0" smtClean="0"/>
              <a:t>DECLARE total as integer</a:t>
            </a:r>
          </a:p>
          <a:p>
            <a:r>
              <a:rPr lang="en-GB" dirty="0"/>
              <a:t>	</a:t>
            </a:r>
            <a:r>
              <a:rPr lang="en-GB" dirty="0" smtClean="0"/>
              <a:t>RECEIVE class from keyboard</a:t>
            </a:r>
          </a:p>
          <a:p>
            <a:r>
              <a:rPr lang="en-GB" dirty="0"/>
              <a:t>	</a:t>
            </a:r>
            <a:r>
              <a:rPr lang="en-GB" dirty="0" smtClean="0"/>
              <a:t>FOR index = _______________</a:t>
            </a:r>
          </a:p>
          <a:p>
            <a:r>
              <a:rPr lang="en-GB" dirty="0"/>
              <a:t>	</a:t>
            </a:r>
            <a:r>
              <a:rPr lang="en-GB" dirty="0" smtClean="0"/>
              <a:t>	IF ________________ THEN</a:t>
            </a:r>
          </a:p>
          <a:p>
            <a:r>
              <a:rPr lang="en-GB" dirty="0"/>
              <a:t>	</a:t>
            </a:r>
            <a:r>
              <a:rPr lang="en-GB" dirty="0" smtClean="0"/>
              <a:t>		________________</a:t>
            </a:r>
          </a:p>
          <a:p>
            <a:r>
              <a:rPr lang="en-GB" dirty="0"/>
              <a:t>	</a:t>
            </a:r>
            <a:r>
              <a:rPr lang="en-GB" dirty="0" smtClean="0"/>
              <a:t>	END IF</a:t>
            </a:r>
          </a:p>
          <a:p>
            <a:r>
              <a:rPr lang="en-GB" dirty="0"/>
              <a:t>	</a:t>
            </a:r>
            <a:r>
              <a:rPr lang="en-GB" dirty="0" smtClean="0"/>
              <a:t>NEXT</a:t>
            </a:r>
          </a:p>
          <a:p>
            <a:r>
              <a:rPr lang="en-GB" dirty="0"/>
              <a:t>	</a:t>
            </a:r>
            <a:r>
              <a:rPr lang="en-GB" dirty="0" smtClean="0"/>
              <a:t>RETURN _________</a:t>
            </a:r>
          </a:p>
          <a:p>
            <a:r>
              <a:rPr lang="en-GB" dirty="0" smtClean="0"/>
              <a:t>END FUNCTION</a:t>
            </a:r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4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6815"/>
          </a:xfrm>
        </p:spPr>
        <p:txBody>
          <a:bodyPr>
            <a:normAutofit/>
          </a:bodyPr>
          <a:lstStyle/>
          <a:p>
            <a:r>
              <a:rPr lang="en-GB" dirty="0" smtClean="0"/>
              <a:t>Question 4 - Answer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81439" y="1219200"/>
            <a:ext cx="4187461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David </a:t>
            </a:r>
            <a:r>
              <a:rPr lang="en-GB" dirty="0"/>
              <a:t>writes a program to import the pupil data from the </a:t>
            </a:r>
            <a:r>
              <a:rPr lang="en-GB" dirty="0" smtClean="0"/>
              <a:t>database file name AH Comp.csv and </a:t>
            </a:r>
            <a:r>
              <a:rPr lang="en-GB" dirty="0"/>
              <a:t>store it in an array of records called “details”.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Using a programming language with which you are familiar, write the code needed to define a record structure and matching array of records that could be used to store the </a:t>
            </a:r>
            <a:r>
              <a:rPr lang="en-GB" dirty="0" smtClean="0"/>
              <a:t>details shown.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STRUCTURE pupils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DIM </a:t>
            </a:r>
            <a:r>
              <a:rPr lang="en-GB" dirty="0" err="1" smtClean="0">
                <a:solidFill>
                  <a:srgbClr val="FF0000"/>
                </a:solidFill>
              </a:rPr>
              <a:t>pupilid</a:t>
            </a:r>
            <a:r>
              <a:rPr lang="en-GB" dirty="0" smtClean="0">
                <a:solidFill>
                  <a:srgbClr val="FF0000"/>
                </a:solidFill>
              </a:rPr>
              <a:t> as integer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DIM </a:t>
            </a:r>
            <a:r>
              <a:rPr lang="en-GB" dirty="0" err="1" smtClean="0">
                <a:solidFill>
                  <a:srgbClr val="FF0000"/>
                </a:solidFill>
              </a:rPr>
              <a:t>firstname</a:t>
            </a:r>
            <a:r>
              <a:rPr lang="en-GB" dirty="0" smtClean="0">
                <a:solidFill>
                  <a:srgbClr val="FF0000"/>
                </a:solidFill>
              </a:rPr>
              <a:t> as string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DIM </a:t>
            </a:r>
            <a:r>
              <a:rPr lang="en-GB" dirty="0" err="1" smtClean="0">
                <a:solidFill>
                  <a:srgbClr val="FF0000"/>
                </a:solidFill>
              </a:rPr>
              <a:t>lastname</a:t>
            </a:r>
            <a:r>
              <a:rPr lang="en-GB" dirty="0" smtClean="0">
                <a:solidFill>
                  <a:srgbClr val="FF0000"/>
                </a:solidFill>
              </a:rPr>
              <a:t> as string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DIM </a:t>
            </a:r>
            <a:r>
              <a:rPr lang="en-GB" dirty="0" err="1" smtClean="0">
                <a:solidFill>
                  <a:srgbClr val="FF0000"/>
                </a:solidFill>
              </a:rPr>
              <a:t>dateofbirth</a:t>
            </a:r>
            <a:r>
              <a:rPr lang="en-GB" dirty="0" smtClean="0">
                <a:solidFill>
                  <a:srgbClr val="FF0000"/>
                </a:solidFill>
              </a:rPr>
              <a:t> as string (date)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DIM regclass as string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END STRUCTURE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DIM details (900) as pupils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588" t="37469" r="31948" b="28593"/>
          <a:stretch/>
        </p:blipFill>
        <p:spPr>
          <a:xfrm>
            <a:off x="7620000" y="0"/>
            <a:ext cx="4312023" cy="19376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39139" y="2345506"/>
            <a:ext cx="6241322" cy="42473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no_in_class =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Class(details)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count Class(ARRAY OF RECORDS list)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DECLARE class as string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DECLARE total as integer INTITALLY 0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RECEIVE class from keyboard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index = 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to 899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details(index).regclass = class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1 to total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END IF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FUNCTION</a:t>
            </a:r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3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know about records?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They are a structured data type</a:t>
            </a:r>
          </a:p>
          <a:p>
            <a:r>
              <a:rPr lang="en-GB" dirty="0" smtClean="0"/>
              <a:t>Allow programmers to group sets of related data</a:t>
            </a:r>
          </a:p>
          <a:p>
            <a:r>
              <a:rPr lang="en-GB" dirty="0" smtClean="0"/>
              <a:t>They can store data of different types</a:t>
            </a:r>
          </a:p>
          <a:p>
            <a:r>
              <a:rPr lang="en-GB" dirty="0" smtClean="0"/>
              <a:t>Programmer defines the structure of the record</a:t>
            </a:r>
          </a:p>
          <a:p>
            <a:r>
              <a:rPr lang="en-GB" dirty="0" smtClean="0"/>
              <a:t>Often arrays of records are used</a:t>
            </a:r>
          </a:p>
          <a:p>
            <a:r>
              <a:rPr lang="en-GB" dirty="0" smtClean="0"/>
              <a:t>Data is usually read into record structures using sequential file operations</a:t>
            </a:r>
          </a:p>
          <a:p>
            <a:r>
              <a:rPr lang="en-GB" dirty="0" smtClean="0"/>
              <a:t>Standard algorithms are often performed on the data stored in records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497" y="5151835"/>
            <a:ext cx="3571045" cy="170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Declaring records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pseudocode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/>
              <a:t>RECORD </a:t>
            </a:r>
            <a:r>
              <a:rPr lang="en-GB" dirty="0" smtClean="0"/>
              <a:t>pupils </a:t>
            </a:r>
            <a:r>
              <a:rPr lang="en-GB" dirty="0"/>
              <a:t>IS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{</a:t>
            </a:r>
            <a:r>
              <a:rPr lang="en-GB" dirty="0"/>
              <a:t>STRING forename, STRING surname, INTEGER </a:t>
            </a:r>
            <a:r>
              <a:rPr lang="en-GB" dirty="0" smtClean="0"/>
              <a:t>age, REAL attendance}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Visual basic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 smtClean="0"/>
              <a:t>STRUCTURE pupils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DIM forename as string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DIM surname as string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DIM age as integer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DIM attendance as single</a:t>
            </a:r>
          </a:p>
          <a:p>
            <a:pPr marL="0" indent="0">
              <a:buNone/>
            </a:pPr>
            <a:r>
              <a:rPr lang="en-GB" dirty="0" smtClean="0"/>
              <a:t>END STRUCTURE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487706" y="6078071"/>
            <a:ext cx="7490012" cy="618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You can use pseudocode or visual basic code in the exam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2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3314"/>
          </a:xfrm>
        </p:spPr>
        <p:txBody>
          <a:bodyPr/>
          <a:lstStyle/>
          <a:p>
            <a:r>
              <a:rPr lang="en-GB" dirty="0" smtClean="0"/>
              <a:t>Arrays of records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427" y="1403613"/>
            <a:ext cx="4658855" cy="1110987"/>
          </a:xfrm>
        </p:spPr>
        <p:txBody>
          <a:bodyPr>
            <a:normAutofit/>
          </a:bodyPr>
          <a:lstStyle/>
          <a:p>
            <a:r>
              <a:rPr lang="en-GB" dirty="0" smtClean="0"/>
              <a:t>Once the record structure has been declared an array of these records is usually declared. </a:t>
            </a:r>
            <a:endParaRPr lang="en-GB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365427" y="2754458"/>
            <a:ext cx="4800600" cy="25504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STRUCTURE pupils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	DIM forename as string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	DIM surname as string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	DIM age as integer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	DIM attendance as single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END STRUCTURE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92622" y="5944925"/>
            <a:ext cx="395343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DIM </a:t>
            </a:r>
            <a:r>
              <a:rPr lang="en-GB" dirty="0" err="1" smtClean="0"/>
              <a:t>pupil_records</a:t>
            </a:r>
            <a:r>
              <a:rPr lang="en-GB" dirty="0" smtClean="0"/>
              <a:t> (1500) as pupils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21295" y="1205699"/>
            <a:ext cx="4355745" cy="1653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data for record structures is often stored in a separate file and read into the code using sequential file operations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1295" y="3030566"/>
            <a:ext cx="4827495" cy="28315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Open pupil_data.csv for input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For index = 0 to 1499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	</a:t>
            </a:r>
            <a:r>
              <a:rPr lang="en-GB" sz="2000" dirty="0" smtClean="0"/>
              <a:t>input </a:t>
            </a:r>
            <a:r>
              <a:rPr lang="en-GB" sz="2000" dirty="0" err="1" smtClean="0"/>
              <a:t>pupil_records</a:t>
            </a:r>
            <a:r>
              <a:rPr lang="en-GB" sz="2000" dirty="0" smtClean="0"/>
              <a:t>(index).forename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	input </a:t>
            </a:r>
            <a:r>
              <a:rPr lang="en-GB" sz="2000" dirty="0" err="1"/>
              <a:t>pupil_records</a:t>
            </a:r>
            <a:r>
              <a:rPr lang="en-GB" sz="2000" dirty="0"/>
              <a:t>(index</a:t>
            </a:r>
            <a:r>
              <a:rPr lang="en-GB" sz="2000" dirty="0" smtClean="0"/>
              <a:t>).surname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	input </a:t>
            </a:r>
            <a:r>
              <a:rPr lang="en-GB" sz="2000" dirty="0" err="1"/>
              <a:t>pupil_records</a:t>
            </a:r>
            <a:r>
              <a:rPr lang="en-GB" sz="2000" dirty="0"/>
              <a:t>(index</a:t>
            </a:r>
            <a:r>
              <a:rPr lang="en-GB" sz="2000" dirty="0" smtClean="0"/>
              <a:t>).age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	</a:t>
            </a:r>
            <a:r>
              <a:rPr lang="en-GB" sz="2000" dirty="0" smtClean="0"/>
              <a:t>input </a:t>
            </a:r>
            <a:r>
              <a:rPr lang="en-GB" sz="2000" dirty="0" err="1"/>
              <a:t>pupil_records</a:t>
            </a:r>
            <a:r>
              <a:rPr lang="en-GB" sz="2000" dirty="0"/>
              <a:t>(index</a:t>
            </a:r>
            <a:r>
              <a:rPr lang="en-GB" sz="2000" dirty="0" smtClean="0"/>
              <a:t>).attendance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Next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Close file pupil_data.csv</a:t>
            </a:r>
          </a:p>
          <a:p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27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Sqa</a:t>
            </a:r>
            <a:r>
              <a:rPr lang="en-GB" dirty="0" smtClean="0"/>
              <a:t> – what are they asking?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46413"/>
            <a:ext cx="10178322" cy="5109882"/>
          </a:xfrm>
        </p:spPr>
        <p:txBody>
          <a:bodyPr>
            <a:normAutofit/>
          </a:bodyPr>
          <a:lstStyle/>
          <a:p>
            <a:r>
              <a:rPr lang="en-GB" dirty="0" smtClean="0"/>
              <a:t>Can you identify a record structure from pseudocode?</a:t>
            </a:r>
          </a:p>
          <a:p>
            <a:r>
              <a:rPr lang="en-GB" dirty="0" smtClean="0"/>
              <a:t>Can you write code to set up a record structure?</a:t>
            </a:r>
          </a:p>
          <a:p>
            <a:r>
              <a:rPr lang="en-GB" dirty="0" smtClean="0"/>
              <a:t>Can you write code to set up an array of records?</a:t>
            </a:r>
          </a:p>
          <a:p>
            <a:r>
              <a:rPr lang="en-GB" dirty="0" smtClean="0"/>
              <a:t>Can you write code to populate an array of records</a:t>
            </a:r>
          </a:p>
          <a:p>
            <a:pPr lvl="1"/>
            <a:r>
              <a:rPr lang="en-GB" dirty="0" smtClean="0"/>
              <a:t>By reading data in from a sequential file</a:t>
            </a:r>
          </a:p>
          <a:p>
            <a:pPr lvl="1"/>
            <a:r>
              <a:rPr lang="en-GB" dirty="0" smtClean="0"/>
              <a:t>By asking users to enter data manually</a:t>
            </a:r>
          </a:p>
          <a:p>
            <a:r>
              <a:rPr lang="en-GB" dirty="0" smtClean="0"/>
              <a:t>Can you write code using record structures applying your knowledge of standard algorithms AND functions?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1701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6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51678" y="1559859"/>
            <a:ext cx="10486666" cy="503681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 smtClean="0"/>
              <a:t>Rachel coaches </a:t>
            </a:r>
            <a:r>
              <a:rPr lang="en-GB" dirty="0"/>
              <a:t>a team of </a:t>
            </a:r>
            <a:r>
              <a:rPr lang="en-GB" dirty="0" smtClean="0"/>
              <a:t>swimmers.  She uses </a:t>
            </a:r>
            <a:r>
              <a:rPr lang="en-GB" dirty="0"/>
              <a:t>a program to help analyse each athlete’s performance. A sample of the data held on each athlete is shown below</a:t>
            </a:r>
            <a:r>
              <a:rPr lang="en-GB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096435" y="2714016"/>
            <a:ext cx="6451552" cy="388266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Using pseudocode or a programming language of your choice, define a suitable record data structure for the </a:t>
            </a:r>
            <a:r>
              <a:rPr lang="en-GB" sz="2000" dirty="0" smtClean="0">
                <a:solidFill>
                  <a:schemeClr val="tx1"/>
                </a:solidFill>
              </a:rPr>
              <a:t>swimmer data.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Using pseudocode or a programming language of your choice, declare the variable which can store the details of </a:t>
            </a:r>
            <a:r>
              <a:rPr lang="en-GB" sz="2000" dirty="0" smtClean="0">
                <a:solidFill>
                  <a:schemeClr val="tx1"/>
                </a:solidFill>
              </a:rPr>
              <a:t>250 swimmers. </a:t>
            </a:r>
            <a:r>
              <a:rPr lang="en-GB" sz="2000" dirty="0">
                <a:solidFill>
                  <a:schemeClr val="tx1"/>
                </a:solidFill>
              </a:rPr>
              <a:t>Your answer should use the record data </a:t>
            </a:r>
            <a:r>
              <a:rPr lang="en-GB" sz="2000" dirty="0" smtClean="0">
                <a:solidFill>
                  <a:schemeClr val="tx1"/>
                </a:solidFill>
              </a:rPr>
              <a:t>structure </a:t>
            </a:r>
            <a:r>
              <a:rPr lang="en-GB" sz="2000" dirty="0">
                <a:solidFill>
                  <a:schemeClr val="tx1"/>
                </a:solidFill>
              </a:rPr>
              <a:t>created </a:t>
            </a:r>
            <a:r>
              <a:rPr lang="en-GB" sz="2000" dirty="0" smtClean="0">
                <a:solidFill>
                  <a:schemeClr val="tx1"/>
                </a:solidFill>
              </a:rPr>
              <a:t>in question 1.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Using pseudocode or a programming language of your choice, write code that finds and displays the name and time of the swimmer with the fastest time for 50m freestyle.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44960"/>
              </p:ext>
            </p:extLst>
          </p:nvPr>
        </p:nvGraphicFramePr>
        <p:xfrm>
          <a:off x="1251678" y="2682937"/>
          <a:ext cx="3306875" cy="29667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9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Swimmer</a:t>
                      </a:r>
                      <a:r>
                        <a:rPr lang="en-GB" baseline="0" dirty="0" smtClean="0"/>
                        <a:t> Details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Forename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Matthew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Surname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Goldbrick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50m Freestyle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48.15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50m Breaststroke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49.65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50m Butterfly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52.89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50m Backstroke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56.21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4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6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 1 - Answers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51678" y="1539550"/>
            <a:ext cx="40410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STRUCTURE swimmers</a:t>
            </a:r>
          </a:p>
          <a:p>
            <a:r>
              <a:rPr lang="en-GB" sz="1600" dirty="0"/>
              <a:t>	</a:t>
            </a:r>
            <a:r>
              <a:rPr lang="en-GB" sz="1600" dirty="0" smtClean="0"/>
              <a:t>DIM forename as string</a:t>
            </a:r>
          </a:p>
          <a:p>
            <a:r>
              <a:rPr lang="en-GB" sz="1600" dirty="0"/>
              <a:t>	</a:t>
            </a:r>
            <a:r>
              <a:rPr lang="en-GB" sz="1600" dirty="0" smtClean="0"/>
              <a:t>DIM surname as string</a:t>
            </a:r>
          </a:p>
          <a:p>
            <a:r>
              <a:rPr lang="en-GB" sz="1600" dirty="0"/>
              <a:t>	</a:t>
            </a:r>
            <a:r>
              <a:rPr lang="en-GB" sz="1600" dirty="0" smtClean="0"/>
              <a:t>DIM age as integer</a:t>
            </a:r>
          </a:p>
          <a:p>
            <a:r>
              <a:rPr lang="en-GB" sz="1600" dirty="0"/>
              <a:t>	</a:t>
            </a:r>
            <a:r>
              <a:rPr lang="en-GB" sz="1600" dirty="0" smtClean="0"/>
              <a:t>DIM freestyle as real</a:t>
            </a:r>
          </a:p>
          <a:p>
            <a:r>
              <a:rPr lang="en-GB" sz="1600" dirty="0"/>
              <a:t>	</a:t>
            </a:r>
            <a:r>
              <a:rPr lang="en-GB" sz="1600" dirty="0" smtClean="0"/>
              <a:t>DIM breaststroke as real</a:t>
            </a:r>
          </a:p>
          <a:p>
            <a:r>
              <a:rPr lang="en-GB" sz="1600" dirty="0"/>
              <a:t>	</a:t>
            </a:r>
            <a:r>
              <a:rPr lang="en-GB" sz="1600" dirty="0" smtClean="0"/>
              <a:t>DIM butterfly as real</a:t>
            </a:r>
          </a:p>
          <a:p>
            <a:r>
              <a:rPr lang="en-GB" sz="1600" dirty="0"/>
              <a:t>	</a:t>
            </a:r>
            <a:r>
              <a:rPr lang="en-GB" sz="1600" dirty="0" smtClean="0"/>
              <a:t>DIM back as real</a:t>
            </a:r>
          </a:p>
          <a:p>
            <a:r>
              <a:rPr lang="en-GB" sz="1600" dirty="0" smtClean="0"/>
              <a:t>END STRUCTURE</a:t>
            </a:r>
          </a:p>
          <a:p>
            <a:endParaRPr lang="en-GB" sz="1600" dirty="0"/>
          </a:p>
          <a:p>
            <a:r>
              <a:rPr lang="en-GB" sz="1600" dirty="0" smtClean="0"/>
              <a:t>DIM </a:t>
            </a:r>
            <a:r>
              <a:rPr lang="en-GB" sz="1600" dirty="0" err="1" smtClean="0"/>
              <a:t>swimmer_details</a:t>
            </a:r>
            <a:r>
              <a:rPr lang="en-GB" sz="1600" dirty="0" smtClean="0"/>
              <a:t> (250) as swimmers</a:t>
            </a:r>
          </a:p>
          <a:p>
            <a:pPr marL="342900" indent="-342900">
              <a:buAutoNum type="arabicPeriod"/>
            </a:pP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530645" y="1385661"/>
            <a:ext cx="67842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Set fastest to </a:t>
            </a:r>
            <a:r>
              <a:rPr lang="en-GB" dirty="0" err="1" smtClean="0"/>
              <a:t>swimmer_details</a:t>
            </a:r>
            <a:r>
              <a:rPr lang="en-GB" dirty="0" smtClean="0"/>
              <a:t>(0).freestyle</a:t>
            </a:r>
          </a:p>
          <a:p>
            <a:r>
              <a:rPr lang="en-GB" dirty="0" smtClean="0"/>
              <a:t>Set position to 0</a:t>
            </a:r>
          </a:p>
          <a:p>
            <a:r>
              <a:rPr lang="en-GB" dirty="0" smtClean="0"/>
              <a:t>For index = 1 to 249</a:t>
            </a:r>
          </a:p>
          <a:p>
            <a:r>
              <a:rPr lang="en-GB" dirty="0"/>
              <a:t>	</a:t>
            </a:r>
            <a:r>
              <a:rPr lang="en-GB" dirty="0" smtClean="0"/>
              <a:t>IF </a:t>
            </a:r>
            <a:r>
              <a:rPr lang="en-GB" dirty="0" err="1" smtClean="0"/>
              <a:t>swimmer_details</a:t>
            </a:r>
            <a:r>
              <a:rPr lang="en-GB" dirty="0" smtClean="0"/>
              <a:t>(index).freestyle &lt; fastest THEN</a:t>
            </a:r>
          </a:p>
          <a:p>
            <a:r>
              <a:rPr lang="en-GB" dirty="0"/>
              <a:t>	</a:t>
            </a:r>
            <a:r>
              <a:rPr lang="en-GB" dirty="0" smtClean="0"/>
              <a:t>	set fastest to </a:t>
            </a:r>
            <a:r>
              <a:rPr lang="en-GB" dirty="0" err="1"/>
              <a:t>swimmer_details</a:t>
            </a:r>
            <a:r>
              <a:rPr lang="en-GB" dirty="0"/>
              <a:t>(index).freestyle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set position to index</a:t>
            </a:r>
          </a:p>
          <a:p>
            <a:r>
              <a:rPr lang="en-GB" dirty="0"/>
              <a:t>	</a:t>
            </a:r>
            <a:r>
              <a:rPr lang="en-GB" dirty="0" smtClean="0"/>
              <a:t>END IF</a:t>
            </a:r>
          </a:p>
          <a:p>
            <a:r>
              <a:rPr lang="en-GB" dirty="0" smtClean="0"/>
              <a:t>NEXT</a:t>
            </a:r>
          </a:p>
          <a:p>
            <a:r>
              <a:rPr lang="en-GB" dirty="0" smtClean="0"/>
              <a:t>SEND </a:t>
            </a:r>
            <a:r>
              <a:rPr lang="en-GB" dirty="0" err="1" smtClean="0"/>
              <a:t>swimmer_details</a:t>
            </a:r>
            <a:r>
              <a:rPr lang="en-GB" dirty="0" smtClean="0"/>
              <a:t>(position).forename, </a:t>
            </a:r>
            <a:r>
              <a:rPr lang="en-GB" dirty="0" err="1"/>
              <a:t>swimmer_details</a:t>
            </a:r>
            <a:r>
              <a:rPr lang="en-GB" dirty="0"/>
              <a:t>(position</a:t>
            </a:r>
            <a:r>
              <a:rPr lang="en-GB" dirty="0" smtClean="0"/>
              <a:t>).surname</a:t>
            </a:r>
            <a:r>
              <a:rPr lang="en-GB" dirty="0"/>
              <a:t>, </a:t>
            </a:r>
            <a:r>
              <a:rPr lang="en-GB" dirty="0" smtClean="0"/>
              <a:t> fastest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8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6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51678" y="2407024"/>
            <a:ext cx="10486666" cy="286422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A programmer is creating a program to store details about </a:t>
            </a:r>
            <a:r>
              <a:rPr lang="en-GB" dirty="0" smtClean="0"/>
              <a:t>sound files. </a:t>
            </a:r>
            <a:r>
              <a:rPr lang="en-GB" dirty="0"/>
              <a:t>The details stored are: </a:t>
            </a:r>
            <a:r>
              <a:rPr lang="en-GB" dirty="0" smtClean="0"/>
              <a:t>filename, </a:t>
            </a:r>
            <a:r>
              <a:rPr lang="en-GB" dirty="0" err="1" smtClean="0"/>
              <a:t>filetype</a:t>
            </a:r>
            <a:r>
              <a:rPr lang="en-GB" dirty="0" smtClean="0"/>
              <a:t>, size. 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GB" dirty="0" smtClean="0"/>
              <a:t>Create</a:t>
            </a:r>
            <a:r>
              <a:rPr lang="en-GB" dirty="0"/>
              <a:t>, using pseudocode or a language with which you are familiar, a record structure to store the </a:t>
            </a:r>
            <a:r>
              <a:rPr lang="en-GB" dirty="0" smtClean="0"/>
              <a:t>sound file details.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GB" dirty="0"/>
              <a:t>Declare, using pseudocode or a language with which you are familiar, a variable that can store the data for 1000 </a:t>
            </a:r>
            <a:r>
              <a:rPr lang="en-GB" dirty="0" smtClean="0"/>
              <a:t>sound files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3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6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 2 - Answers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51678" y="1463128"/>
            <a:ext cx="10486666" cy="286422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A programmer is creating a program to store details about </a:t>
            </a:r>
            <a:r>
              <a:rPr lang="en-GB" dirty="0" smtClean="0"/>
              <a:t>sound files. </a:t>
            </a:r>
            <a:r>
              <a:rPr lang="en-GB" dirty="0"/>
              <a:t>The details stored are: </a:t>
            </a:r>
            <a:r>
              <a:rPr lang="en-GB" dirty="0" smtClean="0"/>
              <a:t>filename, </a:t>
            </a:r>
            <a:r>
              <a:rPr lang="en-GB" dirty="0" err="1" smtClean="0"/>
              <a:t>filetype</a:t>
            </a:r>
            <a:r>
              <a:rPr lang="en-GB" dirty="0" smtClean="0"/>
              <a:t>, size. 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GB" dirty="0" smtClean="0"/>
              <a:t>Create</a:t>
            </a:r>
            <a:r>
              <a:rPr lang="en-GB" dirty="0"/>
              <a:t>, using pseudocode or a language with which you are familiar, a record structure to store the </a:t>
            </a:r>
            <a:r>
              <a:rPr lang="en-GB" dirty="0" smtClean="0"/>
              <a:t>sound file details.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GB" dirty="0"/>
              <a:t>Declare, using pseudocode or a language with which you are familiar, a variable that can store the data for 1000 </a:t>
            </a:r>
            <a:r>
              <a:rPr lang="en-GB" dirty="0" smtClean="0"/>
              <a:t>sound files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9884" y="4114800"/>
            <a:ext cx="91164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STRUCTURE </a:t>
            </a:r>
            <a:r>
              <a:rPr lang="en-GB" dirty="0" err="1" smtClean="0">
                <a:solidFill>
                  <a:srgbClr val="FF0000"/>
                </a:solidFill>
              </a:rPr>
              <a:t>sound_files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DIM filename as string</a:t>
            </a:r>
          </a:p>
          <a:p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DIM </a:t>
            </a:r>
            <a:r>
              <a:rPr lang="en-GB" dirty="0" err="1" smtClean="0">
                <a:solidFill>
                  <a:srgbClr val="FF0000"/>
                </a:solidFill>
              </a:rPr>
              <a:t>filetype</a:t>
            </a:r>
            <a:r>
              <a:rPr lang="en-GB" dirty="0" smtClean="0">
                <a:solidFill>
                  <a:srgbClr val="FF0000"/>
                </a:solidFill>
              </a:rPr>
              <a:t> as string</a:t>
            </a:r>
          </a:p>
          <a:p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DIM size as real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END STRUCTURE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DIM sounds(1000) as </a:t>
            </a:r>
            <a:r>
              <a:rPr lang="en-GB" dirty="0" err="1" smtClean="0">
                <a:solidFill>
                  <a:srgbClr val="FF0000"/>
                </a:solidFill>
              </a:rPr>
              <a:t>sound_files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0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441</TotalTime>
  <Words>941</Words>
  <Application>Microsoft Office PowerPoint</Application>
  <PresentationFormat>Widescreen</PresentationFormat>
  <Paragraphs>182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Gill Sans MT</vt:lpstr>
      <vt:lpstr>Impact</vt:lpstr>
      <vt:lpstr>Badge</vt:lpstr>
      <vt:lpstr>Records</vt:lpstr>
      <vt:lpstr>What do we know about records?</vt:lpstr>
      <vt:lpstr>Declaring records</vt:lpstr>
      <vt:lpstr>Arrays of records</vt:lpstr>
      <vt:lpstr>Sqa – what are they asking?</vt:lpstr>
      <vt:lpstr>Question 1</vt:lpstr>
      <vt:lpstr>Question 1 - Answers</vt:lpstr>
      <vt:lpstr>Question 2</vt:lpstr>
      <vt:lpstr>Question 2 - Answers</vt:lpstr>
      <vt:lpstr>Question 3</vt:lpstr>
      <vt:lpstr>Question 3 - answers</vt:lpstr>
      <vt:lpstr>Question 4</vt:lpstr>
      <vt:lpstr>Question 4 - 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Lynsey Melrose</dc:creator>
  <cp:lastModifiedBy>Mrs MELROSE</cp:lastModifiedBy>
  <cp:revision>46</cp:revision>
  <cp:lastPrinted>2019-03-19T12:01:45Z</cp:lastPrinted>
  <dcterms:created xsi:type="dcterms:W3CDTF">2019-03-10T13:11:11Z</dcterms:created>
  <dcterms:modified xsi:type="dcterms:W3CDTF">2019-03-19T15:21:08Z</dcterms:modified>
</cp:coreProperties>
</file>