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70" r:id="rId3"/>
    <p:sldId id="271" r:id="rId4"/>
    <p:sldId id="272" r:id="rId5"/>
    <p:sldId id="273" r:id="rId6"/>
    <p:sldId id="274" r:id="rId7"/>
    <p:sldId id="275" r:id="rId8"/>
    <p:sldId id="276" r:id="rId9"/>
    <p:sldId id="277" r:id="rId10"/>
    <p:sldId id="278" r:id="rId11"/>
    <p:sldId id="279" r:id="rId12"/>
    <p:sldId id="281" r:id="rId13"/>
    <p:sldId id="282" r:id="rId14"/>
    <p:sldId id="283" r:id="rId15"/>
    <p:sldId id="284" r:id="rId16"/>
    <p:sldId id="257" r:id="rId17"/>
    <p:sldId id="296" r:id="rId18"/>
    <p:sldId id="297" r:id="rId19"/>
    <p:sldId id="298" r:id="rId20"/>
    <p:sldId id="299" r:id="rId21"/>
    <p:sldId id="300" r:id="rId22"/>
    <p:sldId id="301" r:id="rId23"/>
    <p:sldId id="302" r:id="rId24"/>
    <p:sldId id="303" r:id="rId25"/>
    <p:sldId id="304" r:id="rId26"/>
    <p:sldId id="305" r:id="rId27"/>
    <p:sldId id="286" r:id="rId28"/>
    <p:sldId id="287" r:id="rId29"/>
    <p:sldId id="288" r:id="rId30"/>
    <p:sldId id="289" r:id="rId31"/>
    <p:sldId id="290" r:id="rId32"/>
    <p:sldId id="291" r:id="rId33"/>
    <p:sldId id="308" r:id="rId34"/>
    <p:sldId id="292" r:id="rId35"/>
    <p:sldId id="293" r:id="rId36"/>
    <p:sldId id="294" r:id="rId37"/>
    <p:sldId id="295" r:id="rId38"/>
    <p:sldId id="309"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54" autoAdjust="0"/>
    <p:restoredTop sz="94660"/>
  </p:normalViewPr>
  <p:slideViewPr>
    <p:cSldViewPr snapToGrid="0">
      <p:cViewPr varScale="1">
        <p:scale>
          <a:sx n="91" d="100"/>
          <a:sy n="91" d="100"/>
        </p:scale>
        <p:origin x="1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4435FD8-767A-497B-BD1A-897FC563F26A}" type="datetimeFigureOut">
              <a:rPr lang="en-GB" smtClean="0"/>
              <a:t>22/10/2018</a:t>
            </a:fld>
            <a:endParaRPr lang="en-GB"/>
          </a:p>
        </p:txBody>
      </p:sp>
      <p:sp>
        <p:nvSpPr>
          <p:cNvPr id="5" name="Footer Placeholder 4"/>
          <p:cNvSpPr>
            <a:spLocks noGrp="1"/>
          </p:cNvSpPr>
          <p:nvPr>
            <p:ph type="ftr" sz="quarter" idx="11"/>
          </p:nvPr>
        </p:nvSpPr>
        <p:spPr>
          <a:xfrm>
            <a:off x="1876424" y="5410201"/>
            <a:ext cx="5124886" cy="365125"/>
          </a:xfrm>
        </p:spPr>
        <p:txBody>
          <a:bodyPr/>
          <a:lstStyle/>
          <a:p>
            <a:endParaRPr lang="en-GB"/>
          </a:p>
        </p:txBody>
      </p:sp>
      <p:sp>
        <p:nvSpPr>
          <p:cNvPr id="6" name="Slide Number Placeholder 5"/>
          <p:cNvSpPr>
            <a:spLocks noGrp="1"/>
          </p:cNvSpPr>
          <p:nvPr>
            <p:ph type="sldNum" sz="quarter" idx="12"/>
          </p:nvPr>
        </p:nvSpPr>
        <p:spPr>
          <a:xfrm>
            <a:off x="9896911" y="5410199"/>
            <a:ext cx="771089" cy="365125"/>
          </a:xfrm>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52543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435FD8-767A-497B-BD1A-897FC563F26A}"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990847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435FD8-767A-497B-BD1A-897FC563F26A}"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1998207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435FD8-767A-497B-BD1A-897FC563F26A}"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C01D2-80A2-4CAC-926A-9B63118E31EE}" type="slidenum">
              <a:rPr lang="en-GB" smtClean="0"/>
              <a:t>‹#›</a:t>
            </a:fld>
            <a:endParaRPr lang="en-GB"/>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9906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435FD8-767A-497B-BD1A-897FC563F26A}"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3558664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4435FD8-767A-497B-BD1A-897FC563F26A}" type="datetimeFigureOut">
              <a:rPr lang="en-GB" smtClean="0"/>
              <a:t>22/10/2018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379376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4435FD8-767A-497B-BD1A-897FC563F26A}" type="datetimeFigureOut">
              <a:rPr lang="en-GB" smtClean="0"/>
              <a:t>22/10/2018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3274169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435FD8-767A-497B-BD1A-897FC563F26A}"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1776752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435FD8-767A-497B-BD1A-897FC563F26A}"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74849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435FD8-767A-497B-BD1A-897FC563F26A}"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345002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4435FD8-767A-497B-BD1A-897FC563F26A}"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208073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435FD8-767A-497B-BD1A-897FC563F26A}"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377454459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435FD8-767A-497B-BD1A-897FC563F26A}" type="datetimeFigureOut">
              <a:rPr lang="en-GB" smtClean="0"/>
              <a:t>22/10/2018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120621239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435FD8-767A-497B-BD1A-897FC563F26A}" type="datetimeFigureOut">
              <a:rPr lang="en-GB" smtClean="0"/>
              <a:t>22/10/2018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1965032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35FD8-767A-497B-BD1A-897FC563F26A}" type="datetimeFigureOut">
              <a:rPr lang="en-GB" smtClean="0"/>
              <a:t>22/10/2018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113433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435FD8-767A-497B-BD1A-897FC563F26A}"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142171888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435FD8-767A-497B-BD1A-897FC563F26A}"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C01D2-80A2-4CAC-926A-9B63118E31EE}" type="slidenum">
              <a:rPr lang="en-GB" smtClean="0"/>
              <a:t>‹#›</a:t>
            </a:fld>
            <a:endParaRPr lang="en-GB"/>
          </a:p>
        </p:txBody>
      </p:sp>
    </p:spTree>
    <p:extLst>
      <p:ext uri="{BB962C8B-B14F-4D97-AF65-F5344CB8AC3E}">
        <p14:creationId xmlns:p14="http://schemas.microsoft.com/office/powerpoint/2010/main" val="3983885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4435FD8-767A-497B-BD1A-897FC563F26A}" type="datetimeFigureOut">
              <a:rPr lang="en-GB" smtClean="0"/>
              <a:t>22/10/2018</a:t>
            </a:fld>
            <a:endParaRPr lang="en-GB"/>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6C01D2-80A2-4CAC-926A-9B63118E31EE}" type="slidenum">
              <a:rPr lang="en-GB" smtClean="0"/>
              <a:t>‹#›</a:t>
            </a:fld>
            <a:endParaRPr lang="en-GB"/>
          </a:p>
        </p:txBody>
      </p:sp>
    </p:spTree>
    <p:extLst>
      <p:ext uri="{BB962C8B-B14F-4D97-AF65-F5344CB8AC3E}">
        <p14:creationId xmlns:p14="http://schemas.microsoft.com/office/powerpoint/2010/main" val="715443677"/>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0038" y="92556"/>
            <a:ext cx="7524789" cy="2276666"/>
          </a:xfrm>
          <a:prstGeom prst="rect">
            <a:avLst/>
          </a:prstGeom>
        </p:spPr>
      </p:pic>
      <p:sp>
        <p:nvSpPr>
          <p:cNvPr id="7" name="TextBox 6"/>
          <p:cNvSpPr txBox="1"/>
          <p:nvPr/>
        </p:nvSpPr>
        <p:spPr>
          <a:xfrm>
            <a:off x="1986455" y="2597912"/>
            <a:ext cx="10363508" cy="4893647"/>
          </a:xfrm>
          <a:prstGeom prst="rect">
            <a:avLst/>
          </a:prstGeom>
          <a:noFill/>
        </p:spPr>
        <p:txBody>
          <a:bodyPr wrap="square" rtlCol="0">
            <a:spAutoFit/>
          </a:bodyPr>
          <a:lstStyle/>
          <a:p>
            <a:r>
              <a:rPr lang="en-GB" sz="2400" b="1" i="0" u="none" strike="noStrike" baseline="0" dirty="0" smtClean="0"/>
              <a:t>To show my understanding across different areas of learning, I can: </a:t>
            </a:r>
          </a:p>
          <a:p>
            <a:endParaRPr lang="en-GB" sz="2400" b="1" i="0" u="none" strike="noStrike" baseline="0" dirty="0" smtClean="0"/>
          </a:p>
          <a:p>
            <a:pPr marL="285750" indent="-285750">
              <a:buFont typeface="Arial" panose="020B0604020202020204" pitchFamily="34" charset="0"/>
              <a:buChar char="•"/>
            </a:pPr>
            <a:r>
              <a:rPr lang="en-GB" sz="2400" dirty="0" smtClean="0">
                <a:latin typeface="Comic Sans MS" panose="030F0702030302020204" pitchFamily="66" charset="0"/>
              </a:rPr>
              <a:t>identify </a:t>
            </a:r>
            <a:r>
              <a:rPr lang="en-GB" sz="2400" dirty="0">
                <a:latin typeface="Comic Sans MS" panose="030F0702030302020204" pitchFamily="66" charset="0"/>
              </a:rPr>
              <a:t>and consider the purpose, main concerns or concepts and use supporting detail </a:t>
            </a:r>
          </a:p>
          <a:p>
            <a:pPr marL="285750" indent="-285750">
              <a:buFont typeface="Arial" panose="020B0604020202020204" pitchFamily="34" charset="0"/>
              <a:buChar char="•"/>
            </a:pPr>
            <a:r>
              <a:rPr lang="en-GB" sz="2400" dirty="0" smtClean="0">
                <a:latin typeface="Comic Sans MS" panose="030F0702030302020204" pitchFamily="66" charset="0"/>
              </a:rPr>
              <a:t>make </a:t>
            </a:r>
            <a:r>
              <a:rPr lang="en-GB" sz="2400" dirty="0">
                <a:latin typeface="Comic Sans MS" panose="030F0702030302020204" pitchFamily="66" charset="0"/>
              </a:rPr>
              <a:t>inferences from key statements </a:t>
            </a:r>
          </a:p>
          <a:p>
            <a:pPr marL="285750" indent="-285750">
              <a:buFont typeface="Arial" panose="020B0604020202020204" pitchFamily="34" charset="0"/>
              <a:buChar char="•"/>
            </a:pPr>
            <a:r>
              <a:rPr lang="en-GB" sz="2400" dirty="0" smtClean="0">
                <a:latin typeface="Comic Sans MS" panose="030F0702030302020204" pitchFamily="66" charset="0"/>
              </a:rPr>
              <a:t>identify </a:t>
            </a:r>
            <a:r>
              <a:rPr lang="en-GB" sz="2400" dirty="0">
                <a:latin typeface="Comic Sans MS" panose="030F0702030302020204" pitchFamily="66" charset="0"/>
              </a:rPr>
              <a:t>and discuss similarities and differences between different types of text. </a:t>
            </a:r>
            <a:r>
              <a:rPr lang="en-GB" sz="2400" dirty="0" smtClean="0">
                <a:latin typeface="Comic Sans MS" panose="030F0702030302020204" pitchFamily="66" charset="0"/>
              </a:rPr>
              <a:t>          </a:t>
            </a:r>
            <a:r>
              <a:rPr lang="en-GB" sz="2400" u="none" strike="noStrike" baseline="0" dirty="0" smtClean="0">
                <a:latin typeface="Comic Sans MS" panose="030F0702030302020204" pitchFamily="66" charset="0"/>
              </a:rPr>
              <a:t>LIT 3-16a</a:t>
            </a:r>
          </a:p>
          <a:p>
            <a:pPr marL="285750" indent="-285750">
              <a:buFont typeface="Arial" panose="020B0604020202020204" pitchFamily="34" charset="0"/>
              <a:buChar char="•"/>
            </a:pPr>
            <a:endParaRPr lang="en-GB" sz="2400" u="none" strike="noStrike" baseline="0" dirty="0" smtClean="0">
              <a:latin typeface="Comic Sans MS" panose="030F0702030302020204" pitchFamily="66" charset="0"/>
            </a:endParaRPr>
          </a:p>
          <a:p>
            <a:pPr marL="285750" indent="-285750">
              <a:buFont typeface="Arial" panose="020B0604020202020204" pitchFamily="34" charset="0"/>
              <a:buChar char="•"/>
            </a:pPr>
            <a:r>
              <a:rPr lang="en-GB" sz="2400" dirty="0" smtClean="0">
                <a:latin typeface="Comic Sans MS" panose="030F0702030302020204" pitchFamily="66" charset="0"/>
              </a:rPr>
              <a:t>comment</a:t>
            </a:r>
            <a:r>
              <a:rPr lang="en-GB" sz="2400" dirty="0">
                <a:latin typeface="Comic Sans MS" panose="030F0702030302020204" pitchFamily="66" charset="0"/>
              </a:rPr>
              <a:t>, with evidence, on the content and form of short and extended texts, and respond to literal, inferential and evaluative questions and other types of close reading tasks. </a:t>
            </a:r>
            <a:r>
              <a:rPr lang="en-GB" sz="2400" u="none" strike="noStrike" baseline="0" dirty="0" smtClean="0">
                <a:latin typeface="Comic Sans MS" panose="030F0702030302020204" pitchFamily="66" charset="0"/>
              </a:rPr>
              <a:t>ENG 3-17a 	</a:t>
            </a:r>
          </a:p>
          <a:p>
            <a:endParaRPr lang="en-GB" sz="2400" dirty="0" smtClean="0">
              <a:latin typeface="Comic Sans MS" panose="030F0702030302020204" pitchFamily="66" charset="0"/>
            </a:endParaRPr>
          </a:p>
          <a:p>
            <a:endParaRPr lang="en-GB" sz="2400" dirty="0">
              <a:latin typeface="Comic Sans MS" panose="030F0702030302020204" pitchFamily="66" charset="0"/>
            </a:endParaRPr>
          </a:p>
        </p:txBody>
      </p:sp>
      <p:sp>
        <p:nvSpPr>
          <p:cNvPr id="6" name="TextBox 5"/>
          <p:cNvSpPr txBox="1"/>
          <p:nvPr/>
        </p:nvSpPr>
        <p:spPr>
          <a:xfrm>
            <a:off x="4040237" y="769224"/>
            <a:ext cx="5562570" cy="923330"/>
          </a:xfrm>
          <a:prstGeom prst="rect">
            <a:avLst/>
          </a:prstGeom>
          <a:noFill/>
        </p:spPr>
        <p:txBody>
          <a:bodyPr wrap="square" rtlCol="0">
            <a:spAutoFit/>
          </a:bodyPr>
          <a:lstStyle/>
          <a:p>
            <a:r>
              <a:rPr lang="en-GB" sz="5400" dirty="0" smtClean="0">
                <a:solidFill>
                  <a:srgbClr val="FF0000"/>
                </a:solidFill>
              </a:rPr>
              <a:t>The Big Picture</a:t>
            </a:r>
            <a:endParaRPr lang="en-GB" sz="5400" dirty="0">
              <a:solidFill>
                <a:srgbClr val="FF0000"/>
              </a:solidFill>
            </a:endParaRPr>
          </a:p>
        </p:txBody>
      </p:sp>
    </p:spTree>
    <p:extLst>
      <p:ext uri="{BB962C8B-B14F-4D97-AF65-F5344CB8AC3E}">
        <p14:creationId xmlns:p14="http://schemas.microsoft.com/office/powerpoint/2010/main" val="201102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 calcmode="lin" valueType="num">
                                      <p:cBhvr additive="base">
                                        <p:cTn id="3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altLang="en-US" dirty="0" smtClean="0"/>
              <a:t>For Example</a:t>
            </a:r>
          </a:p>
        </p:txBody>
      </p:sp>
      <p:sp>
        <p:nvSpPr>
          <p:cNvPr id="33795" name="Content Placeholder 2"/>
          <p:cNvSpPr>
            <a:spLocks noGrp="1"/>
          </p:cNvSpPr>
          <p:nvPr>
            <p:ph idx="1"/>
          </p:nvPr>
        </p:nvSpPr>
        <p:spPr/>
        <p:txBody>
          <a:bodyPr>
            <a:normAutofit/>
          </a:bodyPr>
          <a:lstStyle/>
          <a:p>
            <a:r>
              <a:rPr lang="en-GB" altLang="en-US" sz="3200" dirty="0" smtClean="0"/>
              <a:t>“Skateboarding </a:t>
            </a:r>
            <a:r>
              <a:rPr lang="en-GB" altLang="en-US" sz="3200" dirty="0" smtClean="0">
                <a:solidFill>
                  <a:srgbClr val="FF0000"/>
                </a:solidFill>
              </a:rPr>
              <a:t>began</a:t>
            </a:r>
            <a:r>
              <a:rPr lang="en-GB" altLang="en-US" sz="3200" dirty="0" smtClean="0"/>
              <a:t> in the </a:t>
            </a:r>
            <a:r>
              <a:rPr lang="en-GB" altLang="en-US" sz="3200" dirty="0" smtClean="0">
                <a:solidFill>
                  <a:srgbClr val="FF0000"/>
                </a:solidFill>
              </a:rPr>
              <a:t>late</a:t>
            </a:r>
            <a:r>
              <a:rPr lang="en-GB" altLang="en-US" sz="3200" dirty="0" smtClean="0"/>
              <a:t> 1950s on the West Coast of America, where a </a:t>
            </a:r>
            <a:r>
              <a:rPr lang="en-GB" altLang="en-US" sz="3200" dirty="0" smtClean="0">
                <a:solidFill>
                  <a:srgbClr val="FF0000"/>
                </a:solidFill>
              </a:rPr>
              <a:t>group</a:t>
            </a:r>
            <a:r>
              <a:rPr lang="en-GB" altLang="en-US" sz="3200" dirty="0" smtClean="0"/>
              <a:t> of </a:t>
            </a:r>
            <a:r>
              <a:rPr lang="en-GB" altLang="en-US" sz="3200" dirty="0" smtClean="0">
                <a:solidFill>
                  <a:srgbClr val="FF0000"/>
                </a:solidFill>
              </a:rPr>
              <a:t>bored</a:t>
            </a:r>
            <a:r>
              <a:rPr lang="en-GB" altLang="en-US" sz="3200" dirty="0" smtClean="0"/>
              <a:t> Californian surfers </a:t>
            </a:r>
            <a:r>
              <a:rPr lang="en-GB" altLang="en-US" sz="3200" dirty="0" smtClean="0">
                <a:solidFill>
                  <a:srgbClr val="FF0000"/>
                </a:solidFill>
              </a:rPr>
              <a:t>tried</a:t>
            </a:r>
            <a:r>
              <a:rPr lang="en-GB" altLang="en-US" sz="3200" dirty="0" smtClean="0"/>
              <a:t> </a:t>
            </a:r>
            <a:r>
              <a:rPr lang="en-GB" altLang="en-US" sz="3200" dirty="0" smtClean="0">
                <a:solidFill>
                  <a:srgbClr val="FF0000"/>
                </a:solidFill>
              </a:rPr>
              <a:t>putting</a:t>
            </a:r>
            <a:r>
              <a:rPr lang="en-GB" altLang="en-US" sz="3200" dirty="0" smtClean="0"/>
              <a:t> a surfboard on </a:t>
            </a:r>
            <a:r>
              <a:rPr lang="en-GB" altLang="en-US" sz="3200" dirty="0" err="1" smtClean="0"/>
              <a:t>rollerskate</a:t>
            </a:r>
            <a:r>
              <a:rPr lang="en-GB" altLang="en-US" sz="3200" dirty="0" smtClean="0"/>
              <a:t> wheels.”  </a:t>
            </a:r>
          </a:p>
          <a:p>
            <a:pPr marL="0" indent="0">
              <a:buNone/>
            </a:pPr>
            <a:endParaRPr lang="en-GB" altLang="en-US" sz="2800" dirty="0" smtClean="0"/>
          </a:p>
          <a:p>
            <a:r>
              <a:rPr lang="en-GB" altLang="en-US" sz="3200" b="1" dirty="0" smtClean="0"/>
              <a:t>Explain in your own words how skateboarding began.</a:t>
            </a:r>
          </a:p>
        </p:txBody>
      </p:sp>
    </p:spTree>
    <p:extLst>
      <p:ext uri="{BB962C8B-B14F-4D97-AF65-F5344CB8AC3E}">
        <p14:creationId xmlns:p14="http://schemas.microsoft.com/office/powerpoint/2010/main" val="2841305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altLang="en-US" smtClean="0"/>
              <a:t>An example answer:</a:t>
            </a:r>
          </a:p>
        </p:txBody>
      </p:sp>
      <p:sp>
        <p:nvSpPr>
          <p:cNvPr id="34819" name="Content Placeholder 2"/>
          <p:cNvSpPr>
            <a:spLocks noGrp="1"/>
          </p:cNvSpPr>
          <p:nvPr>
            <p:ph idx="1"/>
          </p:nvPr>
        </p:nvSpPr>
        <p:spPr>
          <a:xfrm>
            <a:off x="1141412" y="1916113"/>
            <a:ext cx="9766073" cy="1422400"/>
          </a:xfrm>
        </p:spPr>
        <p:txBody>
          <a:bodyPr>
            <a:normAutofit/>
          </a:bodyPr>
          <a:lstStyle/>
          <a:p>
            <a:r>
              <a:rPr lang="en-GB" altLang="en-US" sz="2800" dirty="0" smtClean="0"/>
              <a:t>Skateboarding began in California cause a group of bored surfers put a surfboard on </a:t>
            </a:r>
            <a:r>
              <a:rPr lang="en-GB" altLang="en-US" sz="2800" dirty="0" err="1" smtClean="0"/>
              <a:t>rollerskates</a:t>
            </a:r>
            <a:r>
              <a:rPr lang="en-GB" altLang="en-US" sz="2800" dirty="0" smtClean="0"/>
              <a:t>.</a:t>
            </a:r>
          </a:p>
        </p:txBody>
      </p:sp>
      <p:sp>
        <p:nvSpPr>
          <p:cNvPr id="4" name="Rectangle 3"/>
          <p:cNvSpPr/>
          <p:nvPr/>
        </p:nvSpPr>
        <p:spPr>
          <a:xfrm>
            <a:off x="8066315" y="2398145"/>
            <a:ext cx="3811588" cy="1504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t>This answer is not incorrect it is just exactly the same as the passage and therefore worth no marks!!</a:t>
            </a:r>
          </a:p>
        </p:txBody>
      </p:sp>
      <p:sp>
        <p:nvSpPr>
          <p:cNvPr id="5" name="Horizontal Scroll 4"/>
          <p:cNvSpPr/>
          <p:nvPr/>
        </p:nvSpPr>
        <p:spPr>
          <a:xfrm>
            <a:off x="2939142" y="3974346"/>
            <a:ext cx="7510689" cy="25693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a:p>
            <a:pPr algn="ctr">
              <a:defRPr/>
            </a:pPr>
            <a:endParaRPr lang="en-GB" sz="2400" dirty="0" smtClean="0"/>
          </a:p>
          <a:p>
            <a:pPr algn="ctr">
              <a:defRPr/>
            </a:pPr>
            <a:endParaRPr lang="en-GB" sz="2400" dirty="0"/>
          </a:p>
          <a:p>
            <a:pPr algn="ctr">
              <a:defRPr/>
            </a:pPr>
            <a:r>
              <a:rPr lang="en-GB" sz="2400" dirty="0" smtClean="0"/>
              <a:t>To </a:t>
            </a:r>
            <a:r>
              <a:rPr lang="en-GB" sz="2400" dirty="0"/>
              <a:t>answer an in your own words question you must:</a:t>
            </a:r>
          </a:p>
          <a:p>
            <a:pPr algn="ctr">
              <a:buFont typeface="Wingdings" pitchFamily="2" charset="2"/>
              <a:buChar char="v"/>
              <a:defRPr/>
            </a:pPr>
            <a:r>
              <a:rPr lang="en-GB" sz="2400" dirty="0"/>
              <a:t>Identify the correct part of the passage</a:t>
            </a:r>
          </a:p>
          <a:p>
            <a:pPr algn="ctr">
              <a:buFont typeface="Wingdings" pitchFamily="2" charset="2"/>
              <a:buChar char="v"/>
              <a:defRPr/>
            </a:pPr>
            <a:r>
              <a:rPr lang="en-GB" sz="2400" dirty="0"/>
              <a:t>Make sure you change the more obvious words in the passage into your own words to ensure you gain the marks.</a:t>
            </a:r>
          </a:p>
          <a:p>
            <a:pPr algn="ctr">
              <a:defRPr/>
            </a:pPr>
            <a:endParaRPr lang="en-GB" dirty="0"/>
          </a:p>
          <a:p>
            <a:pPr algn="ctr">
              <a:defRPr/>
            </a:pPr>
            <a:endParaRPr lang="en-GB" dirty="0"/>
          </a:p>
          <a:p>
            <a:pPr algn="ctr">
              <a:buFont typeface="Arial" pitchFamily="34" charset="0"/>
              <a:buChar char="•"/>
              <a:defRPr/>
            </a:pPr>
            <a:endParaRPr lang="en-GB" dirty="0"/>
          </a:p>
        </p:txBody>
      </p:sp>
      <p:pic>
        <p:nvPicPr>
          <p:cNvPr id="34822" name="Picture 7" descr="thumbnailCASM0MUT.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1" y="5445125"/>
            <a:ext cx="12049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1452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solidFill>
                  <a:srgbClr val="7030A0"/>
                </a:solidFill>
              </a:rPr>
              <a:t>Summaries</a:t>
            </a:r>
          </a:p>
        </p:txBody>
      </p:sp>
      <p:sp>
        <p:nvSpPr>
          <p:cNvPr id="4" name="Rectangle 3"/>
          <p:cNvSpPr/>
          <p:nvPr/>
        </p:nvSpPr>
        <p:spPr>
          <a:xfrm>
            <a:off x="2135189" y="2133601"/>
            <a:ext cx="7705725" cy="165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200" dirty="0"/>
              <a:t>This question asks you to summarise the main points of the part of the passage the questions point to.</a:t>
            </a:r>
          </a:p>
        </p:txBody>
      </p:sp>
      <p:sp>
        <p:nvSpPr>
          <p:cNvPr id="5" name="Rectangle 4"/>
          <p:cNvSpPr/>
          <p:nvPr/>
        </p:nvSpPr>
        <p:spPr>
          <a:xfrm>
            <a:off x="2208214" y="4365626"/>
            <a:ext cx="7704137" cy="1871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t>To answer this type of question you must make sure you identify the correct part of the paragraph and summarise the main points in your own words.</a:t>
            </a:r>
          </a:p>
        </p:txBody>
      </p:sp>
    </p:spTree>
    <p:extLst>
      <p:ext uri="{BB962C8B-B14F-4D97-AF65-F5344CB8AC3E}">
        <p14:creationId xmlns:p14="http://schemas.microsoft.com/office/powerpoint/2010/main" val="4121380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012371" y="193975"/>
            <a:ext cx="9905998" cy="1478570"/>
          </a:xfrm>
        </p:spPr>
        <p:txBody>
          <a:bodyPr/>
          <a:lstStyle/>
          <a:p>
            <a:r>
              <a:rPr lang="en-GB" altLang="en-US" dirty="0" smtClean="0"/>
              <a:t>For example:	</a:t>
            </a:r>
          </a:p>
        </p:txBody>
      </p:sp>
      <p:sp>
        <p:nvSpPr>
          <p:cNvPr id="36867" name="Content Placeholder 2"/>
          <p:cNvSpPr>
            <a:spLocks noGrp="1"/>
          </p:cNvSpPr>
          <p:nvPr>
            <p:ph idx="1"/>
          </p:nvPr>
        </p:nvSpPr>
        <p:spPr>
          <a:xfrm>
            <a:off x="1012371" y="1412649"/>
            <a:ext cx="9905998" cy="4589462"/>
          </a:xfrm>
        </p:spPr>
        <p:txBody>
          <a:bodyPr>
            <a:noAutofit/>
          </a:bodyPr>
          <a:lstStyle/>
          <a:p>
            <a:r>
              <a:rPr lang="en-GB" altLang="en-US" sz="2800" dirty="0" smtClean="0"/>
              <a:t>Archaeologists can find out a great deal from the way in which people are buried.  Normally they only find skeletons, but sometimes bodies are preserved naturally.  This has happened in the </a:t>
            </a:r>
            <a:r>
              <a:rPr lang="en-GB" altLang="en-US" sz="2800" dirty="0" smtClean="0">
                <a:solidFill>
                  <a:srgbClr val="FF0000"/>
                </a:solidFill>
              </a:rPr>
              <a:t>bogs and marshes </a:t>
            </a:r>
            <a:r>
              <a:rPr lang="en-GB" altLang="en-US" sz="2800" dirty="0" smtClean="0"/>
              <a:t>of </a:t>
            </a:r>
            <a:r>
              <a:rPr lang="en-GB" altLang="en-US" sz="2800" dirty="0" smtClean="0">
                <a:solidFill>
                  <a:srgbClr val="FF0000"/>
                </a:solidFill>
              </a:rPr>
              <a:t>Northern</a:t>
            </a:r>
            <a:r>
              <a:rPr lang="en-GB" altLang="en-US" sz="2800" dirty="0" smtClean="0"/>
              <a:t> </a:t>
            </a:r>
            <a:r>
              <a:rPr lang="en-GB" altLang="en-US" sz="2800" dirty="0" smtClean="0">
                <a:solidFill>
                  <a:srgbClr val="FF0000"/>
                </a:solidFill>
              </a:rPr>
              <a:t>Europe</a:t>
            </a:r>
            <a:r>
              <a:rPr lang="en-GB" altLang="en-US" sz="2800" dirty="0" smtClean="0"/>
              <a:t> and in the </a:t>
            </a:r>
            <a:r>
              <a:rPr lang="en-GB" altLang="en-US" sz="2800" dirty="0" smtClean="0">
                <a:solidFill>
                  <a:srgbClr val="FF0000"/>
                </a:solidFill>
              </a:rPr>
              <a:t>deep-frozen soil </a:t>
            </a:r>
            <a:r>
              <a:rPr lang="en-GB" altLang="en-US" sz="2800" dirty="0" smtClean="0"/>
              <a:t>of </a:t>
            </a:r>
            <a:r>
              <a:rPr lang="en-GB" altLang="en-US" sz="2800" dirty="0" smtClean="0">
                <a:solidFill>
                  <a:srgbClr val="FF0000"/>
                </a:solidFill>
              </a:rPr>
              <a:t>Siberia</a:t>
            </a:r>
            <a:r>
              <a:rPr lang="en-GB" altLang="en-US" sz="2800" dirty="0" smtClean="0"/>
              <a:t>.  Bodies buried in </a:t>
            </a:r>
            <a:r>
              <a:rPr lang="en-GB" altLang="en-US" sz="2800" dirty="0" smtClean="0">
                <a:solidFill>
                  <a:srgbClr val="FF0000"/>
                </a:solidFill>
              </a:rPr>
              <a:t>dry desert sands </a:t>
            </a:r>
            <a:r>
              <a:rPr lang="en-GB" altLang="en-US" sz="2800" dirty="0" smtClean="0"/>
              <a:t>are particularly well-preserved.  The secret of preparing mummies was also discovered in other desert regions of the world, such as </a:t>
            </a:r>
            <a:r>
              <a:rPr lang="en-GB" altLang="en-US" sz="2800" dirty="0" smtClean="0">
                <a:solidFill>
                  <a:srgbClr val="FF0000"/>
                </a:solidFill>
              </a:rPr>
              <a:t>Peru</a:t>
            </a:r>
            <a:r>
              <a:rPr lang="en-GB" altLang="en-US" sz="2800" dirty="0" smtClean="0"/>
              <a:t>.</a:t>
            </a:r>
          </a:p>
          <a:p>
            <a:r>
              <a:rPr lang="en-GB" altLang="en-US" sz="2800" b="1" dirty="0" smtClean="0"/>
              <a:t>Summarise the type of conditions in which bodies are naturally preserved.</a:t>
            </a:r>
          </a:p>
        </p:txBody>
      </p:sp>
    </p:spTree>
    <p:extLst>
      <p:ext uri="{BB962C8B-B14F-4D97-AF65-F5344CB8AC3E}">
        <p14:creationId xmlns:p14="http://schemas.microsoft.com/office/powerpoint/2010/main" val="2690290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141412" y="338931"/>
            <a:ext cx="9905998" cy="1478570"/>
          </a:xfrm>
        </p:spPr>
        <p:txBody>
          <a:bodyPr/>
          <a:lstStyle/>
          <a:p>
            <a:r>
              <a:rPr lang="en-GB" altLang="en-US" smtClean="0"/>
              <a:t>A possible answer:</a:t>
            </a:r>
          </a:p>
        </p:txBody>
      </p:sp>
      <p:sp>
        <p:nvSpPr>
          <p:cNvPr id="37891" name="Content Placeholder 2"/>
          <p:cNvSpPr>
            <a:spLocks noGrp="1"/>
          </p:cNvSpPr>
          <p:nvPr>
            <p:ph idx="1"/>
          </p:nvPr>
        </p:nvSpPr>
        <p:spPr>
          <a:xfrm>
            <a:off x="1631951" y="1646237"/>
            <a:ext cx="6562725" cy="1927225"/>
          </a:xfrm>
        </p:spPr>
        <p:txBody>
          <a:bodyPr/>
          <a:lstStyle/>
          <a:p>
            <a:r>
              <a:rPr lang="en-GB" altLang="en-US" dirty="0" smtClean="0"/>
              <a:t>Bodies are well preserved in the bogs and marshes of Northern Europe, the deep frozen soil of places like Siberia and the deserts of countries like Peru.</a:t>
            </a:r>
          </a:p>
        </p:txBody>
      </p:sp>
      <p:sp>
        <p:nvSpPr>
          <p:cNvPr id="4" name="Rectangle 3"/>
          <p:cNvSpPr/>
          <p:nvPr/>
        </p:nvSpPr>
        <p:spPr>
          <a:xfrm>
            <a:off x="8636001" y="2331245"/>
            <a:ext cx="3038927" cy="1946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t>The list of places reads very similar to the passage itself therefore gaining no marks.</a:t>
            </a:r>
          </a:p>
        </p:txBody>
      </p:sp>
      <p:sp>
        <p:nvSpPr>
          <p:cNvPr id="5" name="Rectangle 4"/>
          <p:cNvSpPr/>
          <p:nvPr/>
        </p:nvSpPr>
        <p:spPr>
          <a:xfrm>
            <a:off x="3806031" y="3404394"/>
            <a:ext cx="3240088"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t>Make life easy for yourself: use bullet points!</a:t>
            </a:r>
          </a:p>
        </p:txBody>
      </p:sp>
      <p:sp>
        <p:nvSpPr>
          <p:cNvPr id="6" name="Horizontal Scroll 5"/>
          <p:cNvSpPr/>
          <p:nvPr/>
        </p:nvSpPr>
        <p:spPr>
          <a:xfrm>
            <a:off x="3625849" y="4880768"/>
            <a:ext cx="7421561" cy="184626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t>To answer a summary question you should:</a:t>
            </a:r>
          </a:p>
          <a:p>
            <a:pPr algn="ctr">
              <a:buFont typeface="Wingdings" pitchFamily="2" charset="2"/>
              <a:buChar char="v"/>
              <a:defRPr/>
            </a:pPr>
            <a:r>
              <a:rPr lang="en-GB" sz="2400" dirty="0"/>
              <a:t>Identify the correct part of the passage</a:t>
            </a:r>
          </a:p>
          <a:p>
            <a:pPr algn="ctr">
              <a:buFont typeface="Wingdings" pitchFamily="2" charset="2"/>
              <a:buChar char="v"/>
              <a:defRPr/>
            </a:pPr>
            <a:r>
              <a:rPr lang="en-GB" sz="2400" dirty="0"/>
              <a:t>Use your own words to round up the main points</a:t>
            </a:r>
          </a:p>
        </p:txBody>
      </p:sp>
      <p:pic>
        <p:nvPicPr>
          <p:cNvPr id="37895" name="Picture 7" descr="thumbnailCASM0MUT.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1951" y="5373689"/>
            <a:ext cx="104616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954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altLang="en-US" smtClean="0">
                <a:solidFill>
                  <a:srgbClr val="7030A0"/>
                </a:solidFill>
              </a:rPr>
              <a:t>Word Choice</a:t>
            </a:r>
          </a:p>
        </p:txBody>
      </p:sp>
      <p:sp>
        <p:nvSpPr>
          <p:cNvPr id="44035" name="Content Placeholder 4"/>
          <p:cNvSpPr>
            <a:spLocks noGrp="1"/>
          </p:cNvSpPr>
          <p:nvPr>
            <p:ph idx="1"/>
          </p:nvPr>
        </p:nvSpPr>
        <p:spPr/>
        <p:txBody>
          <a:bodyPr/>
          <a:lstStyle/>
          <a:p>
            <a:endParaRPr lang="en-GB" altLang="en-US" smtClean="0"/>
          </a:p>
        </p:txBody>
      </p:sp>
      <p:sp>
        <p:nvSpPr>
          <p:cNvPr id="6" name="Rectangle 5"/>
          <p:cNvSpPr/>
          <p:nvPr/>
        </p:nvSpPr>
        <p:spPr>
          <a:xfrm>
            <a:off x="1992314" y="1989139"/>
            <a:ext cx="7920037" cy="1944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t>This type of question asks you to: Choose a word from the passage which has a particular effect and therefore helps you to understand an aspect of the passage more clearly.  </a:t>
            </a:r>
          </a:p>
        </p:txBody>
      </p:sp>
      <p:sp>
        <p:nvSpPr>
          <p:cNvPr id="7" name="Rectangle 6"/>
          <p:cNvSpPr/>
          <p:nvPr/>
        </p:nvSpPr>
        <p:spPr>
          <a:xfrm>
            <a:off x="1992314" y="4292600"/>
            <a:ext cx="7920037" cy="1944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t>Pick out the word, </a:t>
            </a:r>
          </a:p>
          <a:p>
            <a:pPr algn="ctr">
              <a:defRPr/>
            </a:pPr>
            <a:r>
              <a:rPr lang="en-GB" sz="2800" dirty="0" smtClean="0"/>
              <a:t>Explain </a:t>
            </a:r>
            <a:r>
              <a:rPr lang="en-GB" sz="2800" dirty="0"/>
              <a:t>what it </a:t>
            </a:r>
            <a:r>
              <a:rPr lang="en-GB" sz="2800" dirty="0" smtClean="0"/>
              <a:t>suggests,</a:t>
            </a:r>
          </a:p>
          <a:p>
            <a:pPr algn="ctr">
              <a:defRPr/>
            </a:pPr>
            <a:r>
              <a:rPr lang="en-GB" sz="2800" dirty="0" smtClean="0"/>
              <a:t>Say why it’s effective</a:t>
            </a:r>
            <a:endParaRPr lang="en-GB" sz="2800" dirty="0"/>
          </a:p>
        </p:txBody>
      </p:sp>
    </p:spTree>
    <p:extLst>
      <p:ext uri="{BB962C8B-B14F-4D97-AF65-F5344CB8AC3E}">
        <p14:creationId xmlns:p14="http://schemas.microsoft.com/office/powerpoint/2010/main" val="646158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2237" y="685801"/>
            <a:ext cx="10959143" cy="3534240"/>
          </a:xfrm>
        </p:spPr>
        <p:txBody>
          <a:bodyPr>
            <a:noAutofit/>
          </a:bodyPr>
          <a:lstStyle/>
          <a:p>
            <a:pPr marL="0" indent="0" algn="ctr">
              <a:buNone/>
            </a:pPr>
            <a:r>
              <a:rPr lang="en-GB" sz="5400" b="1" u="sng" dirty="0" smtClean="0">
                <a:solidFill>
                  <a:srgbClr val="FF0000"/>
                </a:solidFill>
                <a:effectLst>
                  <a:outerShdw blurRad="38100" dist="38100" dir="2700000" algn="tl">
                    <a:srgbClr val="000000">
                      <a:alpha val="43137"/>
                    </a:srgbClr>
                  </a:outerShdw>
                </a:effectLst>
              </a:rPr>
              <a:t>WORD CHOICE</a:t>
            </a:r>
          </a:p>
          <a:p>
            <a:pPr marL="0" indent="0">
              <a:buNone/>
            </a:pPr>
            <a:r>
              <a:rPr lang="en-GB" sz="3200" dirty="0" smtClean="0">
                <a:latin typeface="Comic Sans MS" panose="030F0702030302020204" pitchFamily="66" charset="0"/>
              </a:rPr>
              <a:t>Writers take time to choose a word which best conveys their message.  </a:t>
            </a:r>
          </a:p>
          <a:p>
            <a:pPr marL="0" indent="0">
              <a:buNone/>
            </a:pPr>
            <a:endParaRPr lang="en-GB" sz="3200" dirty="0"/>
          </a:p>
          <a:p>
            <a:pPr marL="0" indent="0">
              <a:buNone/>
            </a:pPr>
            <a:endParaRPr lang="en-GB" sz="3200" dirty="0"/>
          </a:p>
        </p:txBody>
      </p:sp>
      <p:sp>
        <p:nvSpPr>
          <p:cNvPr id="4" name="Oval 3"/>
          <p:cNvSpPr/>
          <p:nvPr/>
        </p:nvSpPr>
        <p:spPr>
          <a:xfrm>
            <a:off x="707861" y="3111063"/>
            <a:ext cx="10853519" cy="3226676"/>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09600" lvl="0" indent="-609600" defTabSz="914400" fontAlgn="base">
              <a:spcBef>
                <a:spcPct val="20000"/>
              </a:spcBef>
              <a:spcAft>
                <a:spcPct val="0"/>
              </a:spcAft>
            </a:pPr>
            <a:r>
              <a:rPr lang="en-GB" altLang="en-US" sz="3200" dirty="0">
                <a:solidFill>
                  <a:srgbClr val="FF0000"/>
                </a:solidFill>
                <a:latin typeface="Comic Sans MS" panose="030F0702030302020204" pitchFamily="66" charset="0"/>
                <a:cs typeface="Arial"/>
              </a:rPr>
              <a:t>For example:</a:t>
            </a:r>
          </a:p>
          <a:p>
            <a:pPr marL="609600" lvl="0" indent="-609600" defTabSz="914400" fontAlgn="base">
              <a:spcBef>
                <a:spcPct val="20000"/>
              </a:spcBef>
              <a:spcAft>
                <a:spcPct val="0"/>
              </a:spcAft>
            </a:pPr>
            <a:r>
              <a:rPr lang="en-GB" altLang="en-US" sz="3200" i="1" dirty="0" smtClean="0">
                <a:solidFill>
                  <a:srgbClr val="FF0000"/>
                </a:solidFill>
                <a:latin typeface="Comic Sans MS" panose="030F0702030302020204" pitchFamily="66" charset="0"/>
                <a:cs typeface="Arial"/>
              </a:rPr>
              <a:t>		The </a:t>
            </a:r>
            <a:r>
              <a:rPr lang="en-GB" altLang="en-US" sz="3200" i="1" dirty="0">
                <a:solidFill>
                  <a:srgbClr val="FF0000"/>
                </a:solidFill>
                <a:latin typeface="Comic Sans MS" panose="030F0702030302020204" pitchFamily="66" charset="0"/>
                <a:cs typeface="Arial"/>
              </a:rPr>
              <a:t>girl </a:t>
            </a:r>
            <a:r>
              <a:rPr lang="en-GB" altLang="en-US" sz="3200" b="1" i="1" u="sng" dirty="0">
                <a:solidFill>
                  <a:srgbClr val="FF0000"/>
                </a:solidFill>
                <a:latin typeface="Comic Sans MS" panose="030F0702030302020204" pitchFamily="66" charset="0"/>
                <a:cs typeface="Arial"/>
              </a:rPr>
              <a:t>stormed</a:t>
            </a:r>
            <a:r>
              <a:rPr lang="en-GB" altLang="en-US" sz="3200" i="1" dirty="0">
                <a:solidFill>
                  <a:srgbClr val="FF0000"/>
                </a:solidFill>
                <a:latin typeface="Comic Sans MS" panose="030F0702030302020204" pitchFamily="66" charset="0"/>
                <a:cs typeface="Arial"/>
              </a:rPr>
              <a:t> across the room</a:t>
            </a:r>
          </a:p>
          <a:p>
            <a:pPr marL="609600" lvl="0" indent="-609600" defTabSz="914400" fontAlgn="base">
              <a:spcBef>
                <a:spcPct val="20000"/>
              </a:spcBef>
              <a:spcAft>
                <a:spcPct val="0"/>
              </a:spcAft>
            </a:pPr>
            <a:r>
              <a:rPr lang="en-GB" altLang="en-US" sz="3200" dirty="0">
                <a:solidFill>
                  <a:srgbClr val="FF0000"/>
                </a:solidFill>
                <a:latin typeface="Comic Sans MS" panose="030F0702030302020204" pitchFamily="66" charset="0"/>
                <a:cs typeface="Arial"/>
              </a:rPr>
              <a:t>Creates a different picture to</a:t>
            </a:r>
          </a:p>
          <a:p>
            <a:pPr marL="609600" lvl="0" indent="-609600" defTabSz="914400" fontAlgn="base">
              <a:spcBef>
                <a:spcPct val="20000"/>
              </a:spcBef>
              <a:spcAft>
                <a:spcPct val="0"/>
              </a:spcAft>
            </a:pPr>
            <a:r>
              <a:rPr lang="en-GB" altLang="en-US" sz="3200" i="1" dirty="0" smtClean="0">
                <a:solidFill>
                  <a:srgbClr val="FF0000"/>
                </a:solidFill>
                <a:latin typeface="Comic Sans MS" panose="030F0702030302020204" pitchFamily="66" charset="0"/>
                <a:cs typeface="Arial"/>
              </a:rPr>
              <a:t>		The </a:t>
            </a:r>
            <a:r>
              <a:rPr lang="en-GB" altLang="en-US" sz="3200" i="1" dirty="0">
                <a:solidFill>
                  <a:srgbClr val="FF0000"/>
                </a:solidFill>
                <a:latin typeface="Comic Sans MS" panose="030F0702030302020204" pitchFamily="66" charset="0"/>
                <a:cs typeface="Arial"/>
              </a:rPr>
              <a:t>girl </a:t>
            </a:r>
            <a:r>
              <a:rPr lang="en-GB" altLang="en-US" sz="3200" b="1" i="1" u="sng" dirty="0">
                <a:solidFill>
                  <a:srgbClr val="FF0000"/>
                </a:solidFill>
                <a:latin typeface="Comic Sans MS" panose="030F0702030302020204" pitchFamily="66" charset="0"/>
                <a:cs typeface="Arial"/>
              </a:rPr>
              <a:t>glided</a:t>
            </a:r>
            <a:r>
              <a:rPr lang="en-GB" altLang="en-US" sz="3200" i="1" dirty="0">
                <a:solidFill>
                  <a:srgbClr val="FF0000"/>
                </a:solidFill>
                <a:latin typeface="Comic Sans MS" panose="030F0702030302020204" pitchFamily="66" charset="0"/>
                <a:cs typeface="Arial"/>
              </a:rPr>
              <a:t> across the room</a:t>
            </a:r>
          </a:p>
        </p:txBody>
      </p:sp>
    </p:spTree>
    <p:extLst>
      <p:ext uri="{BB962C8B-B14F-4D97-AF65-F5344CB8AC3E}">
        <p14:creationId xmlns:p14="http://schemas.microsoft.com/office/powerpoint/2010/main" val="409389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altLang="en-US" smtClean="0"/>
          </a:p>
        </p:txBody>
      </p:sp>
      <p:sp>
        <p:nvSpPr>
          <p:cNvPr id="3075" name="Rectangle 3"/>
          <p:cNvSpPr>
            <a:spLocks noGrp="1" noChangeArrowheads="1"/>
          </p:cNvSpPr>
          <p:nvPr>
            <p:ph type="body" idx="1"/>
          </p:nvPr>
        </p:nvSpPr>
        <p:spPr/>
        <p:txBody>
          <a:bodyPr/>
          <a:lstStyle/>
          <a:p>
            <a:pPr eaLnBrk="1" hangingPunct="1"/>
            <a:endParaRPr lang="en-US" altLang="en-US" smtClean="0"/>
          </a:p>
        </p:txBody>
      </p:sp>
      <p:sp>
        <p:nvSpPr>
          <p:cNvPr id="3076" name="Rectangle 4"/>
          <p:cNvSpPr>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defTabSz="914400" fontAlgn="base">
              <a:spcBef>
                <a:spcPct val="0"/>
              </a:spcBef>
              <a:spcAft>
                <a:spcPct val="0"/>
              </a:spcAft>
            </a:pPr>
            <a:r>
              <a:rPr lang="en-GB" altLang="en-US" sz="4400">
                <a:solidFill>
                  <a:srgbClr val="FF0000"/>
                </a:solidFill>
                <a:latin typeface="Arial" panose="020B0604020202020204" pitchFamily="34" charset="0"/>
              </a:rPr>
              <a:t>SWITCH YOUR BRAIN ON!</a:t>
            </a:r>
          </a:p>
        </p:txBody>
      </p:sp>
      <p:sp>
        <p:nvSpPr>
          <p:cNvPr id="3077" name="Rectangle 5"/>
          <p:cNvSpPr>
            <a:spLocks noChangeArrowheads="1"/>
          </p:cNvSpPr>
          <p:nvPr/>
        </p:nvSpPr>
        <p:spPr bwMode="auto">
          <a:xfrm>
            <a:off x="977462" y="3284538"/>
            <a:ext cx="8250676"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defTabSz="914400" fontAlgn="base">
              <a:spcAft>
                <a:spcPct val="0"/>
              </a:spcAft>
              <a:buNone/>
            </a:pPr>
            <a:r>
              <a:rPr lang="en-GB" altLang="en-US" sz="4400" dirty="0">
                <a:solidFill>
                  <a:srgbClr val="333399"/>
                </a:solidFill>
                <a:latin typeface="Comic Sans MS" panose="030F0702030302020204" pitchFamily="66" charset="0"/>
              </a:rPr>
              <a:t>What does </a:t>
            </a:r>
            <a:r>
              <a:rPr lang="en-GB" altLang="en-US" sz="4400" dirty="0" smtClean="0">
                <a:solidFill>
                  <a:srgbClr val="333399"/>
                </a:solidFill>
                <a:latin typeface="Comic Sans MS" panose="030F0702030302020204" pitchFamily="66" charset="0"/>
              </a:rPr>
              <a:t>the word </a:t>
            </a:r>
            <a:r>
              <a:rPr lang="en-GB" altLang="en-US" sz="4400" b="1" u="sng" dirty="0" smtClean="0">
                <a:solidFill>
                  <a:srgbClr val="333399"/>
                </a:solidFill>
                <a:latin typeface="Comic Sans MS" panose="030F0702030302020204" pitchFamily="66" charset="0"/>
              </a:rPr>
              <a:t>CONNOTATIONS</a:t>
            </a:r>
            <a:r>
              <a:rPr lang="en-GB" altLang="en-US" sz="4400" dirty="0" smtClean="0">
                <a:solidFill>
                  <a:srgbClr val="333399"/>
                </a:solidFill>
                <a:latin typeface="Comic Sans MS" panose="030F0702030302020204" pitchFamily="66" charset="0"/>
              </a:rPr>
              <a:t> </a:t>
            </a:r>
            <a:r>
              <a:rPr lang="en-GB" altLang="en-US" sz="4400" dirty="0">
                <a:solidFill>
                  <a:srgbClr val="333399"/>
                </a:solidFill>
                <a:latin typeface="Comic Sans MS" panose="030F0702030302020204" pitchFamily="66" charset="0"/>
              </a:rPr>
              <a:t>mean?</a:t>
            </a:r>
          </a:p>
        </p:txBody>
      </p:sp>
      <p:pic>
        <p:nvPicPr>
          <p:cNvPr id="3078" name="Picture 6" descr="lightbulb1-despicable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6702" y="1285649"/>
            <a:ext cx="2742403"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8598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621" y="242979"/>
            <a:ext cx="9905998" cy="1478570"/>
          </a:xfrm>
        </p:spPr>
        <p:txBody>
          <a:bodyPr/>
          <a:lstStyle/>
          <a:p>
            <a:r>
              <a:rPr lang="en-GB" altLang="en-US" b="1" u="sng" dirty="0">
                <a:solidFill>
                  <a:srgbClr val="333399"/>
                </a:solidFill>
                <a:latin typeface="Comic Sans MS" panose="030F0702030302020204" pitchFamily="66" charset="0"/>
                <a:ea typeface="+mn-ea"/>
              </a:rPr>
              <a:t>CONNOTATIONS</a:t>
            </a:r>
            <a:endParaRPr lang="en-GB" dirty="0"/>
          </a:p>
        </p:txBody>
      </p:sp>
      <p:sp>
        <p:nvSpPr>
          <p:cNvPr id="3" name="Content Placeholder 2"/>
          <p:cNvSpPr>
            <a:spLocks noGrp="1"/>
          </p:cNvSpPr>
          <p:nvPr>
            <p:ph idx="1"/>
          </p:nvPr>
        </p:nvSpPr>
        <p:spPr>
          <a:xfrm>
            <a:off x="648220" y="1811776"/>
            <a:ext cx="10972800" cy="4525963"/>
          </a:xfrm>
        </p:spPr>
        <p:txBody>
          <a:bodyPr>
            <a:normAutofit/>
          </a:bodyPr>
          <a:lstStyle/>
          <a:p>
            <a:pPr marL="0" indent="0">
              <a:buNone/>
            </a:pPr>
            <a:r>
              <a:rPr lang="en-GB" sz="3200" dirty="0" smtClean="0">
                <a:solidFill>
                  <a:schemeClr val="accent2">
                    <a:lumMod val="75000"/>
                  </a:schemeClr>
                </a:solidFill>
              </a:rPr>
              <a:t>= the ideas suggested by a word. </a:t>
            </a:r>
            <a:endParaRPr lang="en-GB" sz="3200" dirty="0">
              <a:solidFill>
                <a:schemeClr val="accent2">
                  <a:lumMod val="75000"/>
                </a:schemeClr>
              </a:solidFill>
            </a:endParaRPr>
          </a:p>
        </p:txBody>
      </p:sp>
      <p:graphicFrame>
        <p:nvGraphicFramePr>
          <p:cNvPr id="5" name="Table 4"/>
          <p:cNvGraphicFramePr>
            <a:graphicFrameLocks noGrp="1"/>
          </p:cNvGraphicFramePr>
          <p:nvPr>
            <p:extLst/>
          </p:nvPr>
        </p:nvGraphicFramePr>
        <p:xfrm>
          <a:off x="212041" y="2793685"/>
          <a:ext cx="11845158" cy="3624983"/>
        </p:xfrm>
        <a:graphic>
          <a:graphicData uri="http://schemas.openxmlformats.org/drawingml/2006/table">
            <a:tbl>
              <a:tblPr firstRow="1" bandRow="1">
                <a:tableStyleId>{5C22544A-7EE6-4342-B048-85BDC9FD1C3A}</a:tableStyleId>
              </a:tblPr>
              <a:tblGrid>
                <a:gridCol w="5922579">
                  <a:extLst>
                    <a:ext uri="{9D8B030D-6E8A-4147-A177-3AD203B41FA5}">
                      <a16:colId xmlns:a16="http://schemas.microsoft.com/office/drawing/2014/main" val="1592544554"/>
                    </a:ext>
                  </a:extLst>
                </a:gridCol>
                <a:gridCol w="5922579">
                  <a:extLst>
                    <a:ext uri="{9D8B030D-6E8A-4147-A177-3AD203B41FA5}">
                      <a16:colId xmlns:a16="http://schemas.microsoft.com/office/drawing/2014/main" val="2878827260"/>
                    </a:ext>
                  </a:extLst>
                </a:gridCol>
              </a:tblGrid>
              <a:tr h="447671">
                <a:tc>
                  <a:txBody>
                    <a:bodyPr/>
                    <a:lstStyle/>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GB" altLang="en-US" sz="2800" b="0" i="1" u="none" strike="noStrike" kern="1200" cap="none" spc="0" normalizeH="0" baseline="0" noProof="0" dirty="0" smtClean="0">
                          <a:ln>
                            <a:noFill/>
                          </a:ln>
                          <a:solidFill>
                            <a:srgbClr val="FF0000"/>
                          </a:solidFill>
                          <a:effectLst/>
                          <a:uLnTx/>
                          <a:uFillTx/>
                          <a:latin typeface="Comic Sans MS" panose="030F0702030302020204" pitchFamily="66" charset="0"/>
                          <a:ea typeface="+mn-ea"/>
                          <a:cs typeface="+mn-cs"/>
                        </a:rPr>
                        <a:t>The girl </a:t>
                      </a:r>
                      <a:r>
                        <a:rPr kumimoji="0" lang="en-GB" altLang="en-US" sz="2800" b="1" i="1" u="sng" strike="noStrike" kern="1200" cap="none" spc="0" normalizeH="0" baseline="0" noProof="0" dirty="0" smtClean="0">
                          <a:ln>
                            <a:noFill/>
                          </a:ln>
                          <a:solidFill>
                            <a:srgbClr val="FF0000"/>
                          </a:solidFill>
                          <a:effectLst/>
                          <a:uLnTx/>
                          <a:uFillTx/>
                          <a:latin typeface="Comic Sans MS" panose="030F0702030302020204" pitchFamily="66" charset="0"/>
                          <a:ea typeface="+mn-ea"/>
                          <a:cs typeface="+mn-cs"/>
                        </a:rPr>
                        <a:t>stormed</a:t>
                      </a:r>
                      <a:r>
                        <a:rPr kumimoji="0" lang="en-GB" altLang="en-US" sz="2800" b="0" i="1" u="none" strike="noStrike" kern="1200" cap="none" spc="0" normalizeH="0" baseline="0" noProof="0" dirty="0" smtClean="0">
                          <a:ln>
                            <a:noFill/>
                          </a:ln>
                          <a:solidFill>
                            <a:srgbClr val="FF0000"/>
                          </a:solidFill>
                          <a:effectLst/>
                          <a:uLnTx/>
                          <a:uFillTx/>
                          <a:latin typeface="Comic Sans MS" panose="030F0702030302020204" pitchFamily="66" charset="0"/>
                          <a:ea typeface="+mn-ea"/>
                          <a:cs typeface="+mn-cs"/>
                        </a:rPr>
                        <a:t> across the room</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GB" altLang="en-US" sz="2800" b="0" i="1" u="none" strike="noStrike" kern="1200" cap="none" spc="0" normalizeH="0" baseline="0" noProof="0" dirty="0" smtClean="0">
                          <a:ln>
                            <a:noFill/>
                          </a:ln>
                          <a:solidFill>
                            <a:srgbClr val="FF0000"/>
                          </a:solidFill>
                          <a:effectLst/>
                          <a:uLnTx/>
                          <a:uFillTx/>
                          <a:latin typeface="Comic Sans MS" panose="030F0702030302020204" pitchFamily="66" charset="0"/>
                          <a:ea typeface="+mn-ea"/>
                          <a:cs typeface="+mn-cs"/>
                        </a:rPr>
                        <a:t>		</a:t>
                      </a:r>
                      <a:endParaRPr lang="en-GB" sz="2800" dirty="0">
                        <a:latin typeface="Comic Sans MS" panose="030F0702030302020204" pitchFamily="66" charset="0"/>
                      </a:endParaRPr>
                    </a:p>
                  </a:txBody>
                  <a:tcPr/>
                </a:tc>
                <a:tc>
                  <a:txBody>
                    <a:bodyPr/>
                    <a:lstStyle/>
                    <a:p>
                      <a:pPr marL="609600" marR="0" lvl="0" indent="-609600" algn="l" defTabSz="914400" rtl="0" eaLnBrk="1" fontAlgn="base" latinLnBrk="0" hangingPunct="1">
                        <a:lnSpc>
                          <a:spcPct val="100000"/>
                        </a:lnSpc>
                        <a:spcBef>
                          <a:spcPct val="20000"/>
                        </a:spcBef>
                        <a:spcAft>
                          <a:spcPct val="0"/>
                        </a:spcAft>
                        <a:buClrTx/>
                        <a:buSzTx/>
                        <a:buFontTx/>
                        <a:buNone/>
                        <a:tabLst/>
                        <a:defRPr/>
                      </a:pPr>
                      <a:r>
                        <a:rPr lang="en-GB" sz="2800" dirty="0" smtClean="0">
                          <a:latin typeface="Comic Sans MS" panose="030F0702030302020204" pitchFamily="66" charset="0"/>
                        </a:rPr>
                        <a:t> </a:t>
                      </a:r>
                      <a:r>
                        <a:rPr kumimoji="0" lang="en-GB" altLang="en-US" sz="2800" b="0" i="1" u="none" strike="noStrike" kern="1200" cap="none" spc="0" normalizeH="0" baseline="0" noProof="0" dirty="0" smtClean="0">
                          <a:ln>
                            <a:noFill/>
                          </a:ln>
                          <a:solidFill>
                            <a:srgbClr val="FF0000"/>
                          </a:solidFill>
                          <a:effectLst/>
                          <a:uLnTx/>
                          <a:uFillTx/>
                          <a:latin typeface="Comic Sans MS" panose="030F0702030302020204" pitchFamily="66" charset="0"/>
                          <a:ea typeface="+mn-ea"/>
                          <a:cs typeface="+mn-cs"/>
                        </a:rPr>
                        <a:t>The girl </a:t>
                      </a:r>
                      <a:r>
                        <a:rPr kumimoji="0" lang="en-GB" altLang="en-US" sz="2800" b="1" i="1" u="sng" strike="noStrike" kern="1200" cap="none" spc="0" normalizeH="0" baseline="0" noProof="0" dirty="0" smtClean="0">
                          <a:ln>
                            <a:noFill/>
                          </a:ln>
                          <a:solidFill>
                            <a:srgbClr val="FF0000"/>
                          </a:solidFill>
                          <a:effectLst/>
                          <a:uLnTx/>
                          <a:uFillTx/>
                          <a:latin typeface="Comic Sans MS" panose="030F0702030302020204" pitchFamily="66" charset="0"/>
                          <a:ea typeface="+mn-ea"/>
                          <a:cs typeface="+mn-cs"/>
                        </a:rPr>
                        <a:t>glided</a:t>
                      </a:r>
                      <a:r>
                        <a:rPr kumimoji="0" lang="en-GB" altLang="en-US" sz="2800" b="0" i="1" u="none" strike="noStrike" kern="1200" cap="none" spc="0" normalizeH="0" baseline="0" noProof="0" dirty="0" smtClean="0">
                          <a:ln>
                            <a:noFill/>
                          </a:ln>
                          <a:solidFill>
                            <a:srgbClr val="FF0000"/>
                          </a:solidFill>
                          <a:effectLst/>
                          <a:uLnTx/>
                          <a:uFillTx/>
                          <a:latin typeface="Comic Sans MS" panose="030F0702030302020204" pitchFamily="66" charset="0"/>
                          <a:ea typeface="+mn-ea"/>
                          <a:cs typeface="+mn-cs"/>
                        </a:rPr>
                        <a:t> across the room</a:t>
                      </a:r>
                    </a:p>
                    <a:p>
                      <a:endParaRPr lang="en-GB" sz="2800" dirty="0" smtClean="0">
                        <a:latin typeface="Comic Sans MS" panose="030F0702030302020204" pitchFamily="66" charset="0"/>
                      </a:endParaRPr>
                    </a:p>
                    <a:p>
                      <a:endParaRPr lang="en-GB" sz="2800" dirty="0">
                        <a:latin typeface="Comic Sans MS" panose="030F0702030302020204" pitchFamily="66" charset="0"/>
                      </a:endParaRPr>
                    </a:p>
                  </a:txBody>
                  <a:tcPr/>
                </a:tc>
                <a:extLst>
                  <a:ext uri="{0D108BD9-81ED-4DB2-BD59-A6C34878D82A}">
                    <a16:rowId xmlns:a16="http://schemas.microsoft.com/office/drawing/2014/main" val="1906926400"/>
                  </a:ext>
                </a:extLst>
              </a:tr>
              <a:tr h="447671">
                <a:tc>
                  <a:txBody>
                    <a:bodyPr/>
                    <a:lstStyle/>
                    <a:p>
                      <a:pPr algn="ctr"/>
                      <a:r>
                        <a:rPr lang="en-GB" sz="3200" dirty="0" smtClean="0">
                          <a:solidFill>
                            <a:srgbClr val="FF0000"/>
                          </a:solidFill>
                          <a:latin typeface="Comic Sans MS" panose="030F0702030302020204" pitchFamily="66" charset="0"/>
                        </a:rPr>
                        <a:t>Stormed</a:t>
                      </a:r>
                      <a:endParaRPr lang="en-GB" sz="3200" dirty="0">
                        <a:solidFill>
                          <a:srgbClr val="FF0000"/>
                        </a:solidFill>
                        <a:latin typeface="Comic Sans MS" panose="030F0702030302020204" pitchFamily="66" charset="0"/>
                      </a:endParaRPr>
                    </a:p>
                  </a:txBody>
                  <a:tcPr/>
                </a:tc>
                <a:tc>
                  <a:txBody>
                    <a:bodyPr/>
                    <a:lstStyle/>
                    <a:p>
                      <a:pPr algn="ctr"/>
                      <a:r>
                        <a:rPr lang="en-GB" sz="3200" dirty="0" smtClean="0">
                          <a:solidFill>
                            <a:srgbClr val="FF0000"/>
                          </a:solidFill>
                          <a:latin typeface="Comic Sans MS" panose="030F0702030302020204" pitchFamily="66" charset="0"/>
                        </a:rPr>
                        <a:t>Glided</a:t>
                      </a:r>
                      <a:endParaRPr lang="en-GB" sz="3200" dirty="0">
                        <a:solidFill>
                          <a:srgbClr val="FF0000"/>
                        </a:solidFill>
                        <a:latin typeface="Comic Sans MS" panose="030F0702030302020204" pitchFamily="66" charset="0"/>
                      </a:endParaRPr>
                    </a:p>
                  </a:txBody>
                  <a:tcPr/>
                </a:tc>
                <a:extLst>
                  <a:ext uri="{0D108BD9-81ED-4DB2-BD59-A6C34878D82A}">
                    <a16:rowId xmlns:a16="http://schemas.microsoft.com/office/drawing/2014/main" val="1996069368"/>
                  </a:ext>
                </a:extLst>
              </a:tr>
              <a:tr h="1674263">
                <a:tc>
                  <a:txBody>
                    <a:bodyPr/>
                    <a:lstStyle/>
                    <a:p>
                      <a:r>
                        <a:rPr lang="en-GB" sz="3200" baseline="0" dirty="0" smtClean="0">
                          <a:solidFill>
                            <a:schemeClr val="accent2">
                              <a:lumMod val="75000"/>
                            </a:schemeClr>
                          </a:solidFill>
                          <a:latin typeface="Comic Sans MS" panose="030F0702030302020204" pitchFamily="66" charset="0"/>
                        </a:rPr>
                        <a:t>Connotations: angry, noisily, marching</a:t>
                      </a:r>
                      <a:endParaRPr lang="en-GB" sz="3200" dirty="0">
                        <a:solidFill>
                          <a:schemeClr val="accent2">
                            <a:lumMod val="75000"/>
                          </a:schemeClr>
                        </a:solidFill>
                        <a:latin typeface="Comic Sans MS" panose="030F0702030302020204" pitchFamily="66" charset="0"/>
                      </a:endParaRPr>
                    </a:p>
                  </a:txBody>
                  <a:tcPr/>
                </a:tc>
                <a:tc>
                  <a:txBody>
                    <a:bodyPr/>
                    <a:lstStyle/>
                    <a:p>
                      <a:r>
                        <a:rPr lang="en-GB" sz="3200" dirty="0" smtClean="0">
                          <a:solidFill>
                            <a:schemeClr val="accent2">
                              <a:lumMod val="75000"/>
                            </a:schemeClr>
                          </a:solidFill>
                          <a:latin typeface="Comic Sans MS" panose="030F0702030302020204" pitchFamily="66" charset="0"/>
                        </a:rPr>
                        <a:t>Connotations: </a:t>
                      </a:r>
                      <a:r>
                        <a:rPr lang="en-GB" sz="3200" baseline="0" dirty="0" smtClean="0">
                          <a:solidFill>
                            <a:schemeClr val="accent2">
                              <a:lumMod val="75000"/>
                            </a:schemeClr>
                          </a:solidFill>
                          <a:latin typeface="Comic Sans MS" panose="030F0702030302020204" pitchFamily="66" charset="0"/>
                        </a:rPr>
                        <a:t>smoothly, gracefully, delicately </a:t>
                      </a:r>
                      <a:endParaRPr lang="en-GB" sz="3200" dirty="0">
                        <a:solidFill>
                          <a:schemeClr val="accent2">
                            <a:lumMod val="75000"/>
                          </a:schemeClr>
                        </a:solidFill>
                        <a:latin typeface="Comic Sans MS" panose="030F0702030302020204" pitchFamily="66" charset="0"/>
                      </a:endParaRPr>
                    </a:p>
                  </a:txBody>
                  <a:tcPr/>
                </a:tc>
                <a:extLst>
                  <a:ext uri="{0D108BD9-81ED-4DB2-BD59-A6C34878D82A}">
                    <a16:rowId xmlns:a16="http://schemas.microsoft.com/office/drawing/2014/main" val="4152460121"/>
                  </a:ext>
                </a:extLst>
              </a:tr>
            </a:tbl>
          </a:graphicData>
        </a:graphic>
      </p:graphicFrame>
    </p:spTree>
    <p:extLst>
      <p:ext uri="{BB962C8B-B14F-4D97-AF65-F5344CB8AC3E}">
        <p14:creationId xmlns:p14="http://schemas.microsoft.com/office/powerpoint/2010/main" val="75997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ltLang="en-US" b="1" u="sng" dirty="0" smtClean="0">
                <a:solidFill>
                  <a:schemeClr val="accent2"/>
                </a:solidFill>
                <a:latin typeface="Comic Sans MS" panose="030F0702030302020204" pitchFamily="66" charset="0"/>
              </a:rPr>
              <a:t>CONNOTATIONS</a:t>
            </a:r>
          </a:p>
        </p:txBody>
      </p:sp>
      <p:graphicFrame>
        <p:nvGraphicFramePr>
          <p:cNvPr id="3" name="Content Placeholder 2"/>
          <p:cNvGraphicFramePr>
            <a:graphicFrameLocks noGrp="1"/>
          </p:cNvGraphicFramePr>
          <p:nvPr>
            <p:ph idx="1"/>
            <p:extLst/>
          </p:nvPr>
        </p:nvGraphicFramePr>
        <p:xfrm>
          <a:off x="483476" y="2462049"/>
          <a:ext cx="10972800" cy="3949261"/>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159799956"/>
                    </a:ext>
                  </a:extLst>
                </a:gridCol>
                <a:gridCol w="3657600">
                  <a:extLst>
                    <a:ext uri="{9D8B030D-6E8A-4147-A177-3AD203B41FA5}">
                      <a16:colId xmlns:a16="http://schemas.microsoft.com/office/drawing/2014/main" val="1800853265"/>
                    </a:ext>
                  </a:extLst>
                </a:gridCol>
                <a:gridCol w="3657600">
                  <a:extLst>
                    <a:ext uri="{9D8B030D-6E8A-4147-A177-3AD203B41FA5}">
                      <a16:colId xmlns:a16="http://schemas.microsoft.com/office/drawing/2014/main" val="4143648634"/>
                    </a:ext>
                  </a:extLst>
                </a:gridCol>
              </a:tblGrid>
              <a:tr h="645191">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GB" altLang="en-US" sz="3600" b="0" i="0" u="none" strike="noStrike" kern="1200" cap="none" spc="0" normalizeH="0" baseline="0" noProof="0" dirty="0" smtClean="0">
                          <a:ln>
                            <a:noFill/>
                          </a:ln>
                          <a:solidFill>
                            <a:srgbClr val="333399"/>
                          </a:solidFill>
                          <a:effectLst/>
                          <a:uLnTx/>
                          <a:uFillTx/>
                          <a:latin typeface="Comic Sans MS" panose="030F0702030302020204" pitchFamily="66" charset="0"/>
                          <a:ea typeface="+mn-ea"/>
                          <a:cs typeface="+mn-cs"/>
                        </a:rPr>
                        <a:t>RED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3600" b="0" i="0" u="none" strike="noStrike" kern="1200" cap="none" spc="0" normalizeH="0" baseline="0" noProof="0" dirty="0" smtClean="0">
                          <a:ln>
                            <a:noFill/>
                          </a:ln>
                          <a:solidFill>
                            <a:srgbClr val="333399"/>
                          </a:solidFill>
                          <a:effectLst/>
                          <a:uLnTx/>
                          <a:uFillTx/>
                          <a:latin typeface="Comic Sans MS" panose="030F0702030302020204" pitchFamily="66" charset="0"/>
                          <a:ea typeface="+mn-ea"/>
                          <a:cs typeface="+mn-cs"/>
                        </a:rPr>
                        <a:t>SKINNY</a:t>
                      </a:r>
                    </a:p>
                  </a:txBody>
                  <a:tcPr/>
                </a:tc>
                <a:tc>
                  <a:txBody>
                    <a:bodyPr/>
                    <a:lstStyle/>
                    <a:p>
                      <a:pPr algn="ctr"/>
                      <a:r>
                        <a:rPr kumimoji="0" lang="en-GB" altLang="en-US" sz="3600" b="0" i="0" u="none" strike="noStrike" kern="1200" cap="none" spc="0" normalizeH="0" baseline="0" noProof="0" dirty="0" smtClean="0">
                          <a:ln>
                            <a:noFill/>
                          </a:ln>
                          <a:solidFill>
                            <a:srgbClr val="333399"/>
                          </a:solidFill>
                          <a:effectLst/>
                          <a:uLnTx/>
                          <a:uFillTx/>
                          <a:latin typeface="Comic Sans MS" panose="030F0702030302020204" pitchFamily="66" charset="0"/>
                          <a:ea typeface="+mn-ea"/>
                          <a:cs typeface="+mn-cs"/>
                        </a:rPr>
                        <a:t>THUNDER</a:t>
                      </a:r>
                      <a:endParaRPr lang="en-GB" sz="3600" dirty="0"/>
                    </a:p>
                  </a:txBody>
                  <a:tcPr/>
                </a:tc>
                <a:extLst>
                  <a:ext uri="{0D108BD9-81ED-4DB2-BD59-A6C34878D82A}">
                    <a16:rowId xmlns:a16="http://schemas.microsoft.com/office/drawing/2014/main" val="394780530"/>
                  </a:ext>
                </a:extLst>
              </a:tr>
              <a:tr h="3304070">
                <a:tc>
                  <a:txBody>
                    <a:bodyPr/>
                    <a:lstStyle/>
                    <a:p>
                      <a:endParaRPr lang="en-GB" dirty="0" smtClean="0"/>
                    </a:p>
                    <a:p>
                      <a:endParaRPr lang="en-GB" baseline="0" dirty="0" smtClean="0"/>
                    </a:p>
                    <a:p>
                      <a:endParaRPr lang="en-GB" dirty="0" smtClean="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277054296"/>
                  </a:ext>
                </a:extLst>
              </a:tr>
            </a:tbl>
          </a:graphicData>
        </a:graphic>
      </p:graphicFrame>
      <p:sp>
        <p:nvSpPr>
          <p:cNvPr id="4" name="TextBox 3"/>
          <p:cNvSpPr txBox="1"/>
          <p:nvPr/>
        </p:nvSpPr>
        <p:spPr>
          <a:xfrm>
            <a:off x="599089" y="1564917"/>
            <a:ext cx="10983311" cy="523220"/>
          </a:xfrm>
          <a:prstGeom prst="rect">
            <a:avLst/>
          </a:prstGeom>
          <a:noFill/>
        </p:spPr>
        <p:txBody>
          <a:bodyPr wrap="square" rtlCol="0">
            <a:spAutoFit/>
          </a:bodyPr>
          <a:lstStyle/>
          <a:p>
            <a:r>
              <a:rPr lang="en-GB" sz="2800" dirty="0" smtClean="0"/>
              <a:t>Complete the table below to show the connotations of each word.</a:t>
            </a:r>
            <a:endParaRPr lang="en-GB" sz="2800" dirty="0"/>
          </a:p>
        </p:txBody>
      </p:sp>
      <p:sp>
        <p:nvSpPr>
          <p:cNvPr id="5" name="TextBox 4"/>
          <p:cNvSpPr txBox="1"/>
          <p:nvPr/>
        </p:nvSpPr>
        <p:spPr>
          <a:xfrm>
            <a:off x="798786" y="3447393"/>
            <a:ext cx="3090042" cy="2308324"/>
          </a:xfrm>
          <a:prstGeom prst="rect">
            <a:avLst/>
          </a:prstGeom>
          <a:noFill/>
        </p:spPr>
        <p:txBody>
          <a:bodyPr wrap="square" rtlCol="0">
            <a:spAutoFit/>
          </a:bodyPr>
          <a:lstStyle/>
          <a:p>
            <a:pPr marL="571500" lvl="0" indent="-571500" defTabSz="914400">
              <a:buFont typeface="Arial" panose="020B0604020202020204" pitchFamily="34" charset="0"/>
              <a:buChar char="•"/>
            </a:pPr>
            <a:r>
              <a:rPr lang="en-GB" sz="3600" dirty="0">
                <a:solidFill>
                  <a:srgbClr val="FF0000"/>
                </a:solidFill>
                <a:latin typeface="Comic Sans MS" panose="030F0702030302020204" pitchFamily="66" charset="0"/>
              </a:rPr>
              <a:t>Danger </a:t>
            </a:r>
          </a:p>
          <a:p>
            <a:pPr marL="571500" lvl="0" indent="-571500" defTabSz="914400">
              <a:buFont typeface="Arial" panose="020B0604020202020204" pitchFamily="34" charset="0"/>
              <a:buChar char="•"/>
            </a:pPr>
            <a:r>
              <a:rPr lang="en-GB" sz="3600" dirty="0">
                <a:solidFill>
                  <a:srgbClr val="FF0000"/>
                </a:solidFill>
                <a:latin typeface="Comic Sans MS" panose="030F0702030302020204" pitchFamily="66" charset="0"/>
              </a:rPr>
              <a:t>Anger</a:t>
            </a:r>
          </a:p>
          <a:p>
            <a:pPr marL="571500" lvl="0" indent="-571500" defTabSz="914400">
              <a:buFont typeface="Arial" panose="020B0604020202020204" pitchFamily="34" charset="0"/>
              <a:buChar char="•"/>
            </a:pPr>
            <a:r>
              <a:rPr lang="en-GB" sz="3600" dirty="0">
                <a:solidFill>
                  <a:srgbClr val="FF0000"/>
                </a:solidFill>
                <a:latin typeface="Comic Sans MS" panose="030F0702030302020204" pitchFamily="66" charset="0"/>
              </a:rPr>
              <a:t>Stop </a:t>
            </a:r>
          </a:p>
          <a:p>
            <a:pPr marL="571500" lvl="0" indent="-571500" defTabSz="914400">
              <a:buFont typeface="Arial" panose="020B0604020202020204" pitchFamily="34" charset="0"/>
              <a:buChar char="•"/>
            </a:pPr>
            <a:r>
              <a:rPr lang="en-GB" sz="3600" dirty="0">
                <a:solidFill>
                  <a:srgbClr val="FF0000"/>
                </a:solidFill>
                <a:latin typeface="Comic Sans MS" panose="030F0702030302020204" pitchFamily="66" charset="0"/>
              </a:rPr>
              <a:t>Fire</a:t>
            </a:r>
          </a:p>
        </p:txBody>
      </p:sp>
      <p:sp>
        <p:nvSpPr>
          <p:cNvPr id="8" name="TextBox 7"/>
          <p:cNvSpPr txBox="1"/>
          <p:nvPr/>
        </p:nvSpPr>
        <p:spPr>
          <a:xfrm>
            <a:off x="4204138" y="3567766"/>
            <a:ext cx="3836276" cy="1569660"/>
          </a:xfrm>
          <a:prstGeom prst="rect">
            <a:avLst/>
          </a:prstGeom>
          <a:noFill/>
        </p:spPr>
        <p:txBody>
          <a:bodyPr wrap="square" rtlCol="0">
            <a:spAutoFit/>
          </a:bodyPr>
          <a:lstStyle/>
          <a:p>
            <a:pPr marL="571500" lvl="0" indent="-571500" defTabSz="914400">
              <a:buFont typeface="Arial" panose="020B0604020202020204" pitchFamily="34" charset="0"/>
              <a:buChar char="•"/>
            </a:pPr>
            <a:r>
              <a:rPr lang="en-GB" sz="3200" dirty="0" smtClean="0">
                <a:solidFill>
                  <a:srgbClr val="FF0000"/>
                </a:solidFill>
                <a:latin typeface="Comic Sans MS" panose="030F0702030302020204" pitchFamily="66" charset="0"/>
              </a:rPr>
              <a:t>Thin</a:t>
            </a:r>
          </a:p>
          <a:p>
            <a:pPr marL="571500" lvl="0" indent="-571500" defTabSz="914400">
              <a:buFont typeface="Arial" panose="020B0604020202020204" pitchFamily="34" charset="0"/>
              <a:buChar char="•"/>
            </a:pPr>
            <a:r>
              <a:rPr lang="en-GB" sz="3200" dirty="0" smtClean="0">
                <a:solidFill>
                  <a:srgbClr val="FF0000"/>
                </a:solidFill>
                <a:latin typeface="Comic Sans MS" panose="030F0702030302020204" pitchFamily="66" charset="0"/>
              </a:rPr>
              <a:t>Underweight</a:t>
            </a:r>
          </a:p>
          <a:p>
            <a:pPr marL="571500" lvl="0" indent="-571500" defTabSz="914400">
              <a:buFont typeface="Arial" panose="020B0604020202020204" pitchFamily="34" charset="0"/>
              <a:buChar char="•"/>
            </a:pPr>
            <a:r>
              <a:rPr lang="en-GB" sz="3200" dirty="0" smtClean="0">
                <a:solidFill>
                  <a:srgbClr val="FF0000"/>
                </a:solidFill>
                <a:latin typeface="Comic Sans MS" panose="030F0702030302020204" pitchFamily="66" charset="0"/>
              </a:rPr>
              <a:t> unhealthy </a:t>
            </a:r>
            <a:endParaRPr lang="en-GB" sz="3200" dirty="0">
              <a:solidFill>
                <a:srgbClr val="FF0000"/>
              </a:solidFill>
              <a:latin typeface="Comic Sans MS" panose="030F0702030302020204" pitchFamily="66" charset="0"/>
            </a:endParaRPr>
          </a:p>
        </p:txBody>
      </p:sp>
      <p:sp>
        <p:nvSpPr>
          <p:cNvPr id="9" name="TextBox 8"/>
          <p:cNvSpPr txBox="1"/>
          <p:nvPr/>
        </p:nvSpPr>
        <p:spPr>
          <a:xfrm>
            <a:off x="7777655" y="3651849"/>
            <a:ext cx="3836276" cy="1569660"/>
          </a:xfrm>
          <a:prstGeom prst="rect">
            <a:avLst/>
          </a:prstGeom>
          <a:noFill/>
        </p:spPr>
        <p:txBody>
          <a:bodyPr wrap="square" rtlCol="0">
            <a:spAutoFit/>
          </a:bodyPr>
          <a:lstStyle/>
          <a:p>
            <a:pPr marL="571500" lvl="0" indent="-571500" defTabSz="914400">
              <a:buFont typeface="Arial" panose="020B0604020202020204" pitchFamily="34" charset="0"/>
              <a:buChar char="•"/>
            </a:pPr>
            <a:r>
              <a:rPr lang="en-GB" sz="3200" dirty="0" smtClean="0">
                <a:solidFill>
                  <a:srgbClr val="FF0000"/>
                </a:solidFill>
                <a:latin typeface="Comic Sans MS" panose="030F0702030302020204" pitchFamily="66" charset="0"/>
              </a:rPr>
              <a:t>loud</a:t>
            </a:r>
          </a:p>
          <a:p>
            <a:pPr marL="571500" lvl="0" indent="-571500" defTabSz="914400">
              <a:buFont typeface="Arial" panose="020B0604020202020204" pitchFamily="34" charset="0"/>
              <a:buChar char="•"/>
            </a:pPr>
            <a:r>
              <a:rPr lang="en-GB" sz="3200" dirty="0" smtClean="0">
                <a:solidFill>
                  <a:srgbClr val="FF0000"/>
                </a:solidFill>
                <a:latin typeface="Comic Sans MS" panose="030F0702030302020204" pitchFamily="66" charset="0"/>
              </a:rPr>
              <a:t>angry</a:t>
            </a:r>
          </a:p>
          <a:p>
            <a:pPr marL="571500" lvl="0" indent="-571500" defTabSz="914400">
              <a:buFont typeface="Arial" panose="020B0604020202020204" pitchFamily="34" charset="0"/>
              <a:buChar char="•"/>
            </a:pPr>
            <a:r>
              <a:rPr lang="en-GB" sz="3200" dirty="0" smtClean="0">
                <a:solidFill>
                  <a:srgbClr val="FF0000"/>
                </a:solidFill>
                <a:latin typeface="Comic Sans MS" panose="030F0702030302020204" pitchFamily="66" charset="0"/>
              </a:rPr>
              <a:t>storm </a:t>
            </a:r>
            <a:endParaRPr lang="en-GB" sz="32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06906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1" end="1"/>
                                            </p:txEl>
                                          </p:spTgt>
                                        </p:tgtEl>
                                        <p:attrNameLst>
                                          <p:attrName>style.visibility</p:attrName>
                                        </p:attrNameLst>
                                      </p:cBhvr>
                                      <p:to>
                                        <p:strVal val="visible"/>
                                      </p:to>
                                    </p:set>
                                    <p:anim calcmode="lin" valueType="num">
                                      <p:cBhvr additive="base">
                                        <p:cTn id="4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anim calcmode="lin" valueType="num">
                                      <p:cBhvr additive="base">
                                        <p:cTn id="5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9">
                                            <p:txEl>
                                              <p:pRg st="0" end="0"/>
                                            </p:txEl>
                                          </p:spTgt>
                                        </p:tgtEl>
                                        <p:attrNameLst>
                                          <p:attrName>style.visibility</p:attrName>
                                        </p:attrNameLst>
                                      </p:cBhvr>
                                      <p:to>
                                        <p:strVal val="visible"/>
                                      </p:to>
                                    </p:set>
                                    <p:anim calcmode="lin" valueType="num">
                                      <p:cBhvr additive="base">
                                        <p:cTn id="6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9">
                                            <p:txEl>
                                              <p:pRg st="1" end="1"/>
                                            </p:txEl>
                                          </p:spTgt>
                                        </p:tgtEl>
                                        <p:attrNameLst>
                                          <p:attrName>style.visibility</p:attrName>
                                        </p:attrNameLst>
                                      </p:cBhvr>
                                      <p:to>
                                        <p:strVal val="visible"/>
                                      </p:to>
                                    </p:set>
                                    <p:anim calcmode="lin" valueType="num">
                                      <p:cBhvr additive="base">
                                        <p:cTn id="7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9">
                                            <p:txEl>
                                              <p:pRg st="2" end="2"/>
                                            </p:txEl>
                                          </p:spTgt>
                                        </p:tgtEl>
                                        <p:attrNameLst>
                                          <p:attrName>style.visibility</p:attrName>
                                        </p:attrNameLst>
                                      </p:cBhvr>
                                      <p:to>
                                        <p:strVal val="visible"/>
                                      </p:to>
                                    </p:set>
                                    <p:anim calcmode="lin" valueType="num">
                                      <p:cBhvr additive="base">
                                        <p:cTn id="7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3779" y="3205656"/>
            <a:ext cx="11719035" cy="32687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83757" y="135042"/>
            <a:ext cx="9905998" cy="1478570"/>
          </a:xfrm>
        </p:spPr>
        <p:txBody>
          <a:bodyPr/>
          <a:lstStyle/>
          <a:p>
            <a:r>
              <a:rPr lang="en-GB" dirty="0" smtClean="0">
                <a:solidFill>
                  <a:srgbClr val="FF0000"/>
                </a:solidFill>
              </a:rPr>
              <a:t>Deduction</a:t>
            </a:r>
            <a:r>
              <a:rPr lang="en-GB" dirty="0" smtClean="0"/>
              <a:t> </a:t>
            </a:r>
            <a:endParaRPr lang="en-GB" dirty="0"/>
          </a:p>
        </p:txBody>
      </p:sp>
      <p:sp>
        <p:nvSpPr>
          <p:cNvPr id="3" name="Content Placeholder 2"/>
          <p:cNvSpPr>
            <a:spLocks noGrp="1"/>
          </p:cNvSpPr>
          <p:nvPr>
            <p:ph idx="1"/>
          </p:nvPr>
        </p:nvSpPr>
        <p:spPr>
          <a:xfrm>
            <a:off x="210207" y="1818290"/>
            <a:ext cx="11372193" cy="4656082"/>
          </a:xfrm>
        </p:spPr>
        <p:txBody>
          <a:bodyPr>
            <a:normAutofit fontScale="62500" lnSpcReduction="20000"/>
          </a:bodyPr>
          <a:lstStyle/>
          <a:p>
            <a:pPr marL="0" indent="0">
              <a:buNone/>
            </a:pPr>
            <a:r>
              <a:rPr lang="en-GB" sz="2900" dirty="0" smtClean="0"/>
              <a:t>Good writers often show or suggest what is going on , rather than just telling us. This makes the story so much more interesting, but it means that we have got to find clues to answer questions we have about the text. </a:t>
            </a:r>
          </a:p>
          <a:p>
            <a:pPr marL="0" indent="0">
              <a:buNone/>
            </a:pPr>
            <a:endParaRPr lang="en-GB" sz="2600" dirty="0"/>
          </a:p>
          <a:p>
            <a:pPr marL="0" indent="0">
              <a:buNone/>
            </a:pPr>
            <a:r>
              <a:rPr lang="en-GB" sz="2600" dirty="0" smtClean="0"/>
              <a:t>Look at this passage. It opens in the middle of a conversation: </a:t>
            </a:r>
          </a:p>
          <a:p>
            <a:pPr marL="0" indent="0">
              <a:buNone/>
            </a:pPr>
            <a:r>
              <a:rPr lang="en-GB" sz="2600" dirty="0" smtClean="0"/>
              <a:t>“Glasgow!” he said, pulling himself up and leaning back on his pillows. “I remember it well. Mind you, I’m told the tenements we lived in have all been demolished, I probably wouldn’t recognise it now. </a:t>
            </a:r>
          </a:p>
          <a:p>
            <a:pPr marL="0" indent="0">
              <a:buNone/>
            </a:pPr>
            <a:r>
              <a:rPr lang="en-GB" sz="2600" dirty="0" smtClean="0"/>
              <a:t>When did you get back?” </a:t>
            </a:r>
          </a:p>
          <a:p>
            <a:pPr marL="0" indent="0">
              <a:buNone/>
            </a:pPr>
            <a:r>
              <a:rPr lang="en-GB" sz="2600" dirty="0" smtClean="0"/>
              <a:t>“Yesterday. We took the sleeper from Central Station.” </a:t>
            </a:r>
          </a:p>
          <a:p>
            <a:pPr marL="0" indent="0">
              <a:buNone/>
            </a:pPr>
            <a:r>
              <a:rPr lang="en-GB" sz="2600" dirty="0" smtClean="0"/>
              <a:t>The machine beeped reassuringly beside the bed. “Yes,” he went on. “Made way for high rise flats. Not the same at all. We knew everyone in our street. No need to lock the doors back then you know!”</a:t>
            </a:r>
          </a:p>
          <a:p>
            <a:pPr marL="0" indent="0">
              <a:buNone/>
            </a:pPr>
            <a:r>
              <a:rPr lang="en-GB" sz="2600" dirty="0" smtClean="0"/>
              <a:t>He smiled faintly. “Yes were a close bunch in east – East…”</a:t>
            </a:r>
          </a:p>
          <a:p>
            <a:pPr marL="0" indent="0">
              <a:buNone/>
            </a:pPr>
            <a:r>
              <a:rPr lang="en-GB" sz="2600" dirty="0" smtClean="0"/>
              <a:t>“East View Quadrant.”</a:t>
            </a:r>
          </a:p>
          <a:p>
            <a:pPr marL="0" indent="0">
              <a:buNone/>
            </a:pPr>
            <a:r>
              <a:rPr lang="en-GB" sz="2600" dirty="0" smtClean="0"/>
              <a:t>“That’s it.” He stabbed his finger into the air with an effort. “That’s where I lived.” </a:t>
            </a:r>
          </a:p>
          <a:p>
            <a:pPr marL="0" indent="0">
              <a:buNone/>
            </a:pPr>
            <a:endParaRPr lang="en-GB" dirty="0"/>
          </a:p>
        </p:txBody>
      </p:sp>
    </p:spTree>
    <p:extLst>
      <p:ext uri="{BB962C8B-B14F-4D97-AF65-F5344CB8AC3E}">
        <p14:creationId xmlns:p14="http://schemas.microsoft.com/office/powerpoint/2010/main" val="2908961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612798" y="354802"/>
            <a:ext cx="8229600" cy="1143000"/>
          </a:xfrm>
        </p:spPr>
        <p:txBody>
          <a:bodyPr/>
          <a:lstStyle/>
          <a:p>
            <a:pPr eaLnBrk="1" hangingPunct="1"/>
            <a:r>
              <a:rPr lang="en-GB" altLang="en-US" dirty="0" smtClean="0">
                <a:solidFill>
                  <a:srgbClr val="FF0000"/>
                </a:solidFill>
                <a:latin typeface="Snap ITC" panose="04040A07060A02020202" pitchFamily="82" charset="0"/>
              </a:rPr>
              <a:t>Word Choice Steps</a:t>
            </a:r>
          </a:p>
        </p:txBody>
      </p:sp>
      <p:sp>
        <p:nvSpPr>
          <p:cNvPr id="4099" name="Rectangle 3"/>
          <p:cNvSpPr>
            <a:spLocks noGrp="1" noChangeArrowheads="1"/>
          </p:cNvSpPr>
          <p:nvPr>
            <p:ph type="body" idx="1"/>
          </p:nvPr>
        </p:nvSpPr>
        <p:spPr>
          <a:xfrm>
            <a:off x="385317" y="2913478"/>
            <a:ext cx="11645462" cy="5876925"/>
          </a:xfrm>
        </p:spPr>
        <p:txBody>
          <a:bodyPr/>
          <a:lstStyle/>
          <a:p>
            <a:pPr marL="609600" indent="-609600" eaLnBrk="1" hangingPunct="1">
              <a:buFontTx/>
              <a:buAutoNum type="arabicPeriod"/>
            </a:pPr>
            <a:r>
              <a:rPr lang="en-GB" altLang="en-US" sz="4000" dirty="0" smtClean="0">
                <a:solidFill>
                  <a:schemeClr val="accent2"/>
                </a:solidFill>
                <a:latin typeface="Comic Sans MS" panose="030F0702030302020204" pitchFamily="66" charset="0"/>
              </a:rPr>
              <a:t>QUOTE the word </a:t>
            </a:r>
          </a:p>
          <a:p>
            <a:pPr marL="609600" indent="-609600" eaLnBrk="1" hangingPunct="1">
              <a:buFontTx/>
              <a:buAutoNum type="arabicPeriod"/>
            </a:pPr>
            <a:r>
              <a:rPr lang="en-GB" altLang="en-US" sz="4000" dirty="0" smtClean="0">
                <a:solidFill>
                  <a:schemeClr val="accent2"/>
                </a:solidFill>
                <a:latin typeface="Comic Sans MS" panose="030F0702030302020204" pitchFamily="66" charset="0"/>
              </a:rPr>
              <a:t>Explain </a:t>
            </a:r>
            <a:r>
              <a:rPr lang="en-GB" altLang="en-US" sz="4000" dirty="0">
                <a:solidFill>
                  <a:schemeClr val="accent2"/>
                </a:solidFill>
                <a:latin typeface="Comic Sans MS" panose="030F0702030302020204" pitchFamily="66" charset="0"/>
              </a:rPr>
              <a:t>the </a:t>
            </a:r>
            <a:r>
              <a:rPr lang="en-GB" altLang="en-US" sz="4000" b="1" u="sng" dirty="0">
                <a:solidFill>
                  <a:schemeClr val="accent2"/>
                </a:solidFill>
                <a:latin typeface="Comic Sans MS" panose="030F0702030302020204" pitchFamily="66" charset="0"/>
              </a:rPr>
              <a:t>connotations</a:t>
            </a:r>
            <a:r>
              <a:rPr lang="en-GB" altLang="en-US" sz="4000" dirty="0">
                <a:solidFill>
                  <a:schemeClr val="accent2"/>
                </a:solidFill>
                <a:latin typeface="Comic Sans MS" panose="030F0702030302020204" pitchFamily="66" charset="0"/>
              </a:rPr>
              <a:t> of </a:t>
            </a:r>
            <a:r>
              <a:rPr lang="en-GB" altLang="en-US" sz="4000" dirty="0" smtClean="0">
                <a:solidFill>
                  <a:schemeClr val="accent2"/>
                </a:solidFill>
                <a:latin typeface="Comic Sans MS" panose="030F0702030302020204" pitchFamily="66" charset="0"/>
              </a:rPr>
              <a:t>the </a:t>
            </a:r>
            <a:r>
              <a:rPr lang="en-GB" altLang="en-US" sz="4000" dirty="0">
                <a:solidFill>
                  <a:schemeClr val="accent2"/>
                </a:solidFill>
                <a:latin typeface="Comic Sans MS" panose="030F0702030302020204" pitchFamily="66" charset="0"/>
              </a:rPr>
              <a:t>word (the idea it puts into your head)</a:t>
            </a:r>
          </a:p>
          <a:p>
            <a:pPr marL="609600" indent="-609600" eaLnBrk="1" hangingPunct="1">
              <a:buFontTx/>
              <a:buAutoNum type="arabicPeriod"/>
            </a:pPr>
            <a:r>
              <a:rPr lang="en-GB" altLang="en-US" sz="4000" dirty="0">
                <a:solidFill>
                  <a:schemeClr val="accent2"/>
                </a:solidFill>
                <a:latin typeface="Comic Sans MS" panose="030F0702030302020204" pitchFamily="66" charset="0"/>
              </a:rPr>
              <a:t>Say what </a:t>
            </a:r>
            <a:r>
              <a:rPr lang="en-GB" altLang="en-US" sz="4000" dirty="0" smtClean="0">
                <a:solidFill>
                  <a:schemeClr val="accent2"/>
                </a:solidFill>
                <a:latin typeface="Comic Sans MS" panose="030F0702030302020204" pitchFamily="66" charset="0"/>
              </a:rPr>
              <a:t>it tells us about the writer’s point</a:t>
            </a:r>
            <a:endParaRPr lang="en-GB" altLang="en-US" sz="4000" dirty="0">
              <a:solidFill>
                <a:schemeClr val="accent2"/>
              </a:solidFill>
              <a:latin typeface="Comic Sans MS" panose="030F0702030302020204" pitchFamily="66" charset="0"/>
            </a:endParaRPr>
          </a:p>
          <a:p>
            <a:pPr marL="609600" indent="-609600" eaLnBrk="1" hangingPunct="1">
              <a:buFontTx/>
              <a:buAutoNum type="arabicPeriod"/>
            </a:pPr>
            <a:endParaRPr lang="en-GB" altLang="en-US" sz="3600" dirty="0">
              <a:solidFill>
                <a:schemeClr val="accent2"/>
              </a:solidFill>
              <a:latin typeface="Comic Sans MS" panose="030F0702030302020204" pitchFamily="66" charset="0"/>
            </a:endParaRPr>
          </a:p>
          <a:p>
            <a:pPr marL="609600" indent="-609600" eaLnBrk="1" hangingPunct="1">
              <a:buNone/>
            </a:pPr>
            <a:endParaRPr lang="en-GB" altLang="en-US" sz="3600" dirty="0">
              <a:solidFill>
                <a:schemeClr val="accent2"/>
              </a:solidFill>
              <a:latin typeface="Comic Sans MS" panose="030F0702030302020204" pitchFamily="66" charset="0"/>
            </a:endParaRPr>
          </a:p>
        </p:txBody>
      </p:sp>
      <p:sp>
        <p:nvSpPr>
          <p:cNvPr id="2" name="TextBox 1"/>
          <p:cNvSpPr txBox="1"/>
          <p:nvPr/>
        </p:nvSpPr>
        <p:spPr>
          <a:xfrm>
            <a:off x="1459515" y="1481473"/>
            <a:ext cx="8618483" cy="1200329"/>
          </a:xfrm>
          <a:prstGeom prst="rect">
            <a:avLst/>
          </a:prstGeom>
          <a:noFill/>
        </p:spPr>
        <p:txBody>
          <a:bodyPr wrap="square" rtlCol="0">
            <a:spAutoFit/>
          </a:bodyPr>
          <a:lstStyle/>
          <a:p>
            <a:r>
              <a:rPr lang="en-GB" sz="3600" dirty="0" smtClean="0">
                <a:latin typeface="+mj-lt"/>
              </a:rPr>
              <a:t>When writing about an authors </a:t>
            </a:r>
            <a:r>
              <a:rPr lang="en-GB" sz="3600" b="1" dirty="0" smtClean="0">
                <a:latin typeface="+mj-lt"/>
              </a:rPr>
              <a:t>word choice </a:t>
            </a:r>
            <a:r>
              <a:rPr lang="en-GB" sz="3600" dirty="0" smtClean="0">
                <a:latin typeface="+mj-lt"/>
              </a:rPr>
              <a:t>we use these steps:</a:t>
            </a:r>
            <a:endParaRPr lang="en-GB" sz="3600" dirty="0">
              <a:latin typeface="+mj-lt"/>
            </a:endParaRPr>
          </a:p>
        </p:txBody>
      </p:sp>
    </p:spTree>
    <p:extLst>
      <p:ext uri="{BB962C8B-B14F-4D97-AF65-F5344CB8AC3E}">
        <p14:creationId xmlns:p14="http://schemas.microsoft.com/office/powerpoint/2010/main" val="162850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solidFill>
                  <a:srgbClr val="FF0000"/>
                </a:solidFill>
                <a:latin typeface="Snap ITC" panose="04040A07060A02020202" pitchFamily="82" charset="0"/>
              </a:rPr>
              <a:t>For Example </a:t>
            </a:r>
          </a:p>
        </p:txBody>
      </p:sp>
      <p:sp>
        <p:nvSpPr>
          <p:cNvPr id="7171" name="Rectangle 3"/>
          <p:cNvSpPr>
            <a:spLocks noGrp="1" noChangeArrowheads="1"/>
          </p:cNvSpPr>
          <p:nvPr>
            <p:ph type="body" idx="1"/>
          </p:nvPr>
        </p:nvSpPr>
        <p:spPr/>
        <p:txBody>
          <a:bodyPr/>
          <a:lstStyle/>
          <a:p>
            <a:pPr eaLnBrk="1" hangingPunct="1">
              <a:buFontTx/>
              <a:buNone/>
            </a:pPr>
            <a:r>
              <a:rPr lang="en-GB" altLang="en-US" sz="2800" b="1" dirty="0">
                <a:solidFill>
                  <a:schemeClr val="accent2"/>
                </a:solidFill>
                <a:latin typeface="Comic Sans MS" panose="030F0702030302020204" pitchFamily="66" charset="0"/>
              </a:rPr>
              <a:t>QUESTION</a:t>
            </a:r>
            <a:r>
              <a:rPr lang="en-GB" altLang="en-US" sz="2800" dirty="0">
                <a:solidFill>
                  <a:schemeClr val="accent2"/>
                </a:solidFill>
                <a:latin typeface="Comic Sans MS" panose="030F0702030302020204" pitchFamily="66" charset="0"/>
              </a:rPr>
              <a:t>: explain why the word in bold is effective. </a:t>
            </a:r>
            <a:endParaRPr lang="en-GB" altLang="en-US" sz="2800" dirty="0" smtClean="0">
              <a:solidFill>
                <a:schemeClr val="accent2"/>
              </a:solidFill>
              <a:latin typeface="Comic Sans MS" panose="030F0702030302020204" pitchFamily="66" charset="0"/>
            </a:endParaRPr>
          </a:p>
          <a:p>
            <a:pPr eaLnBrk="1" hangingPunct="1">
              <a:buFontTx/>
              <a:buNone/>
            </a:pPr>
            <a:r>
              <a:rPr lang="en-GB" altLang="en-US" sz="2800" dirty="0">
                <a:solidFill>
                  <a:schemeClr val="accent2"/>
                </a:solidFill>
                <a:latin typeface="Comic Sans MS" panose="030F0702030302020204" pitchFamily="66" charset="0"/>
              </a:rPr>
              <a:t>	</a:t>
            </a:r>
            <a:r>
              <a:rPr lang="en-GB" altLang="en-US" sz="2800" dirty="0" smtClean="0">
                <a:solidFill>
                  <a:schemeClr val="accent2"/>
                </a:solidFill>
                <a:latin typeface="Comic Sans MS" panose="030F0702030302020204" pitchFamily="66" charset="0"/>
              </a:rPr>
              <a:t>			The </a:t>
            </a:r>
            <a:r>
              <a:rPr lang="en-GB" altLang="en-US" sz="2800" dirty="0">
                <a:solidFill>
                  <a:schemeClr val="accent2"/>
                </a:solidFill>
                <a:latin typeface="Comic Sans MS" panose="030F0702030302020204" pitchFamily="66" charset="0"/>
              </a:rPr>
              <a:t>girl </a:t>
            </a:r>
            <a:r>
              <a:rPr lang="en-GB" altLang="en-US" sz="2800" b="1" u="sng" dirty="0">
                <a:solidFill>
                  <a:schemeClr val="accent2"/>
                </a:solidFill>
                <a:latin typeface="Comic Sans MS" panose="030F0702030302020204" pitchFamily="66" charset="0"/>
              </a:rPr>
              <a:t>glided</a:t>
            </a:r>
            <a:r>
              <a:rPr lang="en-GB" altLang="en-US" sz="2800" dirty="0">
                <a:solidFill>
                  <a:schemeClr val="accent2"/>
                </a:solidFill>
                <a:latin typeface="Comic Sans MS" panose="030F0702030302020204" pitchFamily="66" charset="0"/>
              </a:rPr>
              <a:t> across the room</a:t>
            </a:r>
          </a:p>
        </p:txBody>
      </p:sp>
      <p:sp>
        <p:nvSpPr>
          <p:cNvPr id="11268" name="Rectangle 4"/>
          <p:cNvSpPr>
            <a:spLocks noChangeArrowheads="1"/>
          </p:cNvSpPr>
          <p:nvPr/>
        </p:nvSpPr>
        <p:spPr bwMode="auto">
          <a:xfrm>
            <a:off x="483476" y="3357564"/>
            <a:ext cx="1128811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defTabSz="914400" fontAlgn="base">
              <a:spcBef>
                <a:spcPct val="50000"/>
              </a:spcBef>
              <a:spcAft>
                <a:spcPct val="0"/>
              </a:spcAft>
            </a:pPr>
            <a:r>
              <a:rPr lang="en-GB" altLang="en-US" sz="4000" b="1" dirty="0"/>
              <a:t>ANSWER</a:t>
            </a:r>
            <a:r>
              <a:rPr lang="en-GB" altLang="en-US" sz="4000" dirty="0">
                <a:latin typeface="Monotype Corsiva" panose="03010101010201010101" pitchFamily="66" charset="0"/>
              </a:rPr>
              <a:t>: </a:t>
            </a:r>
            <a:endParaRPr lang="en-GB" altLang="en-US" sz="4000" dirty="0" smtClean="0">
              <a:latin typeface="Monotype Corsiva" panose="03010101010201010101" pitchFamily="66" charset="0"/>
            </a:endParaRPr>
          </a:p>
          <a:p>
            <a:pPr defTabSz="914400" fontAlgn="base">
              <a:spcBef>
                <a:spcPct val="50000"/>
              </a:spcBef>
              <a:spcAft>
                <a:spcPct val="0"/>
              </a:spcAft>
            </a:pPr>
            <a:r>
              <a:rPr lang="en-GB" altLang="en-US" sz="4000" dirty="0" smtClean="0">
                <a:latin typeface="Monotype Corsiva" panose="03010101010201010101" pitchFamily="66" charset="0"/>
              </a:rPr>
              <a:t>“</a:t>
            </a:r>
            <a:r>
              <a:rPr lang="en-GB" altLang="en-US" sz="4000" b="1" u="sng" dirty="0">
                <a:latin typeface="Monotype Corsiva" panose="03010101010201010101" pitchFamily="66" charset="0"/>
              </a:rPr>
              <a:t>glided</a:t>
            </a:r>
            <a:r>
              <a:rPr lang="en-GB" altLang="en-US" sz="4000" dirty="0">
                <a:latin typeface="Monotype Corsiva" panose="03010101010201010101" pitchFamily="66" charset="0"/>
              </a:rPr>
              <a:t>” has connotations of </a:t>
            </a:r>
            <a:r>
              <a:rPr lang="en-GB" altLang="en-US" sz="4000" b="1" u="sng" dirty="0">
                <a:latin typeface="Monotype Corsiva" panose="03010101010201010101" pitchFamily="66" charset="0"/>
              </a:rPr>
              <a:t>moving gracefully</a:t>
            </a:r>
            <a:r>
              <a:rPr lang="en-GB" altLang="en-US" sz="4000" dirty="0">
                <a:latin typeface="Monotype Corsiva" panose="03010101010201010101" pitchFamily="66" charset="0"/>
              </a:rPr>
              <a:t> which is effective because it creates the idea that </a:t>
            </a:r>
            <a:r>
              <a:rPr lang="en-GB" altLang="en-US" sz="4000" b="1" u="sng" dirty="0">
                <a:latin typeface="Monotype Corsiva" panose="03010101010201010101" pitchFamily="66" charset="0"/>
              </a:rPr>
              <a:t>the </a:t>
            </a:r>
            <a:r>
              <a:rPr lang="en-GB" altLang="en-US" sz="4000" b="1" u="sng" dirty="0" smtClean="0">
                <a:latin typeface="Monotype Corsiva" panose="03010101010201010101" pitchFamily="66" charset="0"/>
              </a:rPr>
              <a:t>girl </a:t>
            </a:r>
            <a:r>
              <a:rPr lang="en-GB" altLang="en-US" sz="4000" b="1" u="sng" dirty="0">
                <a:latin typeface="Monotype Corsiva" panose="03010101010201010101" pitchFamily="66" charset="0"/>
              </a:rPr>
              <a:t>looks pretty and moves with ease across the room</a:t>
            </a:r>
          </a:p>
        </p:txBody>
      </p:sp>
    </p:spTree>
    <p:extLst>
      <p:ext uri="{BB962C8B-B14F-4D97-AF65-F5344CB8AC3E}">
        <p14:creationId xmlns:p14="http://schemas.microsoft.com/office/powerpoint/2010/main" val="3609497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682" y="2408239"/>
            <a:ext cx="10972800" cy="1143000"/>
          </a:xfrm>
        </p:spPr>
        <p:txBody>
          <a:bodyPr>
            <a:normAutofit fontScale="90000"/>
          </a:bodyPr>
          <a:lstStyle/>
          <a:p>
            <a:r>
              <a:rPr lang="en-GB" sz="3600" dirty="0" smtClean="0">
                <a:latin typeface="Comic Sans MS" panose="030F0702030302020204" pitchFamily="66" charset="0"/>
              </a:rPr>
              <a:t>TASK: read the following extract</a:t>
            </a:r>
            <a:r>
              <a:rPr lang="en-GB" sz="3600" dirty="0">
                <a:latin typeface="Comic Sans MS" panose="030F0702030302020204" pitchFamily="66" charset="0"/>
              </a:rPr>
              <a:t> </a:t>
            </a:r>
            <a:r>
              <a:rPr lang="en-GB" sz="3600" dirty="0" smtClean="0">
                <a:latin typeface="Comic Sans MS" panose="030F0702030302020204" pitchFamily="66" charset="0"/>
              </a:rPr>
              <a:t>about a young girl named Lucy who has a strange experience.</a:t>
            </a:r>
            <a:br>
              <a:rPr lang="en-GB" sz="3600" dirty="0" smtClean="0">
                <a:latin typeface="Comic Sans MS" panose="030F0702030302020204" pitchFamily="66" charset="0"/>
              </a:rPr>
            </a:br>
            <a:endParaRPr lang="en-GB" sz="3600" dirty="0">
              <a:latin typeface="Comic Sans MS" panose="030F0702030302020204" pitchFamily="66" charset="0"/>
            </a:endParaRPr>
          </a:p>
        </p:txBody>
      </p:sp>
    </p:spTree>
    <p:extLst>
      <p:ext uri="{BB962C8B-B14F-4D97-AF65-F5344CB8AC3E}">
        <p14:creationId xmlns:p14="http://schemas.microsoft.com/office/powerpoint/2010/main" val="3360915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0"/>
            <a:ext cx="12192000" cy="7171194"/>
          </a:xfrm>
          <a:prstGeom prst="rect">
            <a:avLst/>
          </a:prstGeom>
        </p:spPr>
        <p:txBody>
          <a:bodyPr wrap="square">
            <a:spAutoFit/>
          </a:bodyPr>
          <a:lstStyle/>
          <a:p>
            <a:r>
              <a:rPr lang="en-GB" sz="2000" dirty="0" smtClean="0">
                <a:latin typeface="ImprintMT"/>
              </a:rPr>
              <a:t>	School </a:t>
            </a:r>
            <a:r>
              <a:rPr lang="en-GB" sz="2000" dirty="0">
                <a:latin typeface="ImprintMT"/>
              </a:rPr>
              <a:t>was over and the Easter holidays had begun. Lucy was walking </a:t>
            </a:r>
            <a:r>
              <a:rPr lang="en-GB" sz="2000" dirty="0" smtClean="0">
                <a:latin typeface="ImprintMT"/>
              </a:rPr>
              <a:t>home, between the </a:t>
            </a:r>
            <a:r>
              <a:rPr lang="en-GB" sz="2000" dirty="0">
                <a:latin typeface="ImprintMT"/>
              </a:rPr>
              <a:t>reed banks, along the marsh road, when it started to happen. She had just come to </a:t>
            </a:r>
            <a:r>
              <a:rPr lang="en-GB" sz="2000" dirty="0" smtClean="0">
                <a:latin typeface="ImprintMT"/>
              </a:rPr>
              <a:t>the small </a:t>
            </a:r>
            <a:r>
              <a:rPr lang="en-GB" sz="2000" dirty="0">
                <a:latin typeface="ImprintMT"/>
              </a:rPr>
              <a:t>bridge, where the road goes over the deep water. She called this </a:t>
            </a:r>
            <a:r>
              <a:rPr lang="en-GB" sz="2000" dirty="0" err="1">
                <a:latin typeface="ImprintMT"/>
              </a:rPr>
              <a:t>Otterfeast</a:t>
            </a:r>
            <a:r>
              <a:rPr lang="en-GB" sz="2000" dirty="0">
                <a:latin typeface="ImprintMT"/>
              </a:rPr>
              <a:t> </a:t>
            </a:r>
            <a:r>
              <a:rPr lang="en-GB" sz="2000" dirty="0" smtClean="0">
                <a:latin typeface="ImprintMT"/>
              </a:rPr>
              <a:t>Bridge, because </a:t>
            </a:r>
            <a:r>
              <a:rPr lang="en-GB" sz="2000" dirty="0">
                <a:latin typeface="ImprintMT"/>
              </a:rPr>
              <a:t>once she had seen an otter on the edge of it, over the black water, eating an </a:t>
            </a:r>
            <a:r>
              <a:rPr lang="en-GB" sz="2000" dirty="0" smtClean="0">
                <a:latin typeface="ImprintMT"/>
              </a:rPr>
              <a:t>eel. That </a:t>
            </a:r>
            <a:r>
              <a:rPr lang="en-GB" sz="2000" dirty="0">
                <a:latin typeface="ImprintMT"/>
              </a:rPr>
              <a:t>had been three years before. But she still felt excitement whenever she came to </a:t>
            </a:r>
            <a:r>
              <a:rPr lang="en-GB" sz="2000" dirty="0" smtClean="0">
                <a:latin typeface="ImprintMT"/>
              </a:rPr>
              <a:t>this part </a:t>
            </a:r>
            <a:r>
              <a:rPr lang="en-GB" sz="2000" dirty="0">
                <a:latin typeface="ImprintMT"/>
              </a:rPr>
              <a:t>of the road, and she always looked </a:t>
            </a:r>
            <a:r>
              <a:rPr lang="en-GB" sz="2000" dirty="0" smtClean="0">
                <a:latin typeface="ImprintMT"/>
              </a:rPr>
              <a:t>ahead </a:t>
            </a:r>
            <a:r>
              <a:rPr lang="en-GB" sz="2000" b="1" u="sng" dirty="0" smtClean="0">
                <a:solidFill>
                  <a:srgbClr val="002060"/>
                </a:solidFill>
                <a:latin typeface="ImprintMT"/>
              </a:rPr>
              <a:t>eagerly</a:t>
            </a:r>
            <a:r>
              <a:rPr lang="en-GB" sz="2000" dirty="0">
                <a:latin typeface="ImprintMT"/>
              </a:rPr>
              <a:t>, towards the bridge.</a:t>
            </a:r>
          </a:p>
          <a:p>
            <a:r>
              <a:rPr lang="en-GB" sz="2000" dirty="0" smtClean="0">
                <a:latin typeface="ImprintMT"/>
              </a:rPr>
              <a:t>	Today</a:t>
            </a:r>
            <a:r>
              <a:rPr lang="en-GB" sz="2000" dirty="0">
                <a:latin typeface="ImprintMT"/>
              </a:rPr>
              <a:t>, as usual, the bridge was empty. As she crossed over it, she </a:t>
            </a:r>
            <a:r>
              <a:rPr lang="en-GB" sz="2000" dirty="0" smtClean="0">
                <a:latin typeface="ImprintMT"/>
              </a:rPr>
              <a:t>looked between the rails</a:t>
            </a:r>
            <a:r>
              <a:rPr lang="en-GB" sz="2000" dirty="0">
                <a:latin typeface="ImprintMT"/>
              </a:rPr>
              <a:t>, into the black water. She always did this, just in case there might be an otter </a:t>
            </a:r>
            <a:r>
              <a:rPr lang="en-GB" sz="2000" dirty="0" smtClean="0">
                <a:latin typeface="ImprintMT"/>
              </a:rPr>
              <a:t>down there</a:t>
            </a:r>
            <a:r>
              <a:rPr lang="en-GB" sz="2000" dirty="0">
                <a:latin typeface="ImprintMT"/>
              </a:rPr>
              <a:t>, in the water, looking up at her, or maybe swimming beneath at that very </a:t>
            </a:r>
            <a:r>
              <a:rPr lang="en-GB" sz="2000" dirty="0" smtClean="0">
                <a:latin typeface="ImprintMT"/>
              </a:rPr>
              <a:t>moment. </a:t>
            </a:r>
          </a:p>
          <a:p>
            <a:r>
              <a:rPr lang="en-GB" sz="2000" dirty="0">
                <a:latin typeface="ImprintMT"/>
              </a:rPr>
              <a:t>	</a:t>
            </a:r>
            <a:r>
              <a:rPr lang="en-GB" sz="2000" dirty="0" smtClean="0">
                <a:latin typeface="ImprintMT"/>
              </a:rPr>
              <a:t>And </a:t>
            </a:r>
            <a:r>
              <a:rPr lang="en-GB" sz="2000" dirty="0">
                <a:latin typeface="ImprintMT"/>
              </a:rPr>
              <a:t>today, there was something. But what was it, down there in the water? She </a:t>
            </a:r>
            <a:r>
              <a:rPr lang="en-GB" sz="2000" dirty="0" smtClean="0">
                <a:latin typeface="ImprintMT"/>
              </a:rPr>
              <a:t>leaned over </a:t>
            </a:r>
            <a:r>
              <a:rPr lang="en-GB" sz="2000" dirty="0">
                <a:latin typeface="ImprintMT"/>
              </a:rPr>
              <a:t>the rail and peered.</a:t>
            </a:r>
          </a:p>
          <a:p>
            <a:r>
              <a:rPr lang="en-GB" sz="2000" dirty="0" smtClean="0">
                <a:latin typeface="ImprintMT"/>
              </a:rPr>
              <a:t>	Something </a:t>
            </a:r>
            <a:r>
              <a:rPr lang="en-GB" sz="2000" dirty="0">
                <a:latin typeface="ImprintMT"/>
              </a:rPr>
              <a:t>deep in the dark water, something white, kept twisting. A fish?</a:t>
            </a:r>
          </a:p>
          <a:p>
            <a:r>
              <a:rPr lang="en-GB" sz="2000" dirty="0" smtClean="0">
                <a:latin typeface="ImprintMT"/>
              </a:rPr>
              <a:t>	Suddenly </a:t>
            </a:r>
            <a:r>
              <a:rPr lang="en-GB" sz="2000" dirty="0">
                <a:latin typeface="ImprintMT"/>
              </a:rPr>
              <a:t>she knew. It was an eel—behaving in the strangest way. At first, </a:t>
            </a:r>
            <a:r>
              <a:rPr lang="en-GB" sz="2000" dirty="0" smtClean="0">
                <a:latin typeface="ImprintMT"/>
              </a:rPr>
              <a:t>she thought it </a:t>
            </a:r>
            <a:r>
              <a:rPr lang="en-GB" sz="2000" dirty="0">
                <a:latin typeface="ImprintMT"/>
              </a:rPr>
              <a:t>must be two eels, fighting. But no, it was just one eel. It knotted itself and </a:t>
            </a:r>
            <a:r>
              <a:rPr lang="en-GB" sz="2000" dirty="0" smtClean="0">
                <a:latin typeface="ImprintMT"/>
              </a:rPr>
              <a:t>unknotted. Then </a:t>
            </a:r>
            <a:r>
              <a:rPr lang="en-GB" sz="2000" dirty="0">
                <a:latin typeface="ImprintMT"/>
              </a:rPr>
              <a:t>it swam quickly round in circles, corkscrewing over and over as </a:t>
            </a:r>
            <a:r>
              <a:rPr lang="en-GB" sz="2000" dirty="0" smtClean="0">
                <a:latin typeface="ImprintMT"/>
              </a:rPr>
              <a:t>it went</a:t>
            </a:r>
            <a:r>
              <a:rPr lang="en-GB" sz="2000" dirty="0">
                <a:latin typeface="ImprintMT"/>
              </a:rPr>
              <a:t>. At one </a:t>
            </a:r>
            <a:r>
              <a:rPr lang="en-GB" sz="2000" dirty="0" smtClean="0">
                <a:latin typeface="ImprintMT"/>
              </a:rPr>
              <a:t>point, its </a:t>
            </a:r>
            <a:r>
              <a:rPr lang="en-GB" sz="2000" dirty="0">
                <a:latin typeface="ImprintMT"/>
              </a:rPr>
              <a:t>tail flipped right out of the water. Then it was writhing down into the mud, setting </a:t>
            </a:r>
            <a:r>
              <a:rPr lang="en-GB" sz="2000" dirty="0" smtClean="0">
                <a:latin typeface="ImprintMT"/>
              </a:rPr>
              <a:t>a grey </a:t>
            </a:r>
            <a:r>
              <a:rPr lang="en-GB" sz="2000" dirty="0">
                <a:latin typeface="ImprintMT"/>
              </a:rPr>
              <a:t>cloud drifting. </a:t>
            </a:r>
            <a:r>
              <a:rPr lang="en-GB" sz="2000" dirty="0" smtClean="0">
                <a:latin typeface="ImprintMT"/>
              </a:rPr>
              <a:t>Then </a:t>
            </a:r>
            <a:r>
              <a:rPr lang="en-GB" sz="2000" dirty="0">
                <a:latin typeface="ImprintMT"/>
              </a:rPr>
              <a:t>it was up at the surface again, bobbing its head into the air. </a:t>
            </a:r>
            <a:r>
              <a:rPr lang="en-GB" sz="2000" dirty="0" smtClean="0">
                <a:latin typeface="ImprintMT"/>
              </a:rPr>
              <a:t>She saw </a:t>
            </a:r>
            <a:r>
              <a:rPr lang="en-GB" sz="2000" dirty="0">
                <a:latin typeface="ImprintMT"/>
              </a:rPr>
              <a:t>its beaky face, then its little mouth opening. She saw the pale inside of its mouth.</a:t>
            </a:r>
          </a:p>
          <a:p>
            <a:r>
              <a:rPr lang="en-GB" sz="2000" dirty="0" smtClean="0">
                <a:latin typeface="ImprintMT"/>
              </a:rPr>
              <a:t>	Then </a:t>
            </a:r>
            <a:r>
              <a:rPr lang="en-GB" sz="2000" dirty="0">
                <a:latin typeface="ImprintMT"/>
              </a:rPr>
              <a:t>it was writhing and </a:t>
            </a:r>
            <a:r>
              <a:rPr lang="en-GB" sz="2000" b="1" u="sng" dirty="0">
                <a:solidFill>
                  <a:srgbClr val="002060"/>
                </a:solidFill>
                <a:latin typeface="ImprintMT"/>
              </a:rPr>
              <a:t>tumbling</a:t>
            </a:r>
            <a:r>
              <a:rPr lang="en-GB" sz="2000" dirty="0">
                <a:latin typeface="ImprintMT"/>
              </a:rPr>
              <a:t> in a knot. Quite a small eel, only a foot long.</a:t>
            </a:r>
          </a:p>
          <a:p>
            <a:r>
              <a:rPr lang="en-GB" sz="2000" dirty="0" smtClean="0">
                <a:latin typeface="ImprintMT"/>
              </a:rPr>
              <a:t>	As </a:t>
            </a:r>
            <a:r>
              <a:rPr lang="en-GB" sz="2000" dirty="0">
                <a:latin typeface="ImprintMT"/>
              </a:rPr>
              <a:t>it danced its squirming, circling, darting dance, it was drifting along in the current </a:t>
            </a:r>
            <a:r>
              <a:rPr lang="en-GB" sz="2000" dirty="0" smtClean="0">
                <a:latin typeface="ImprintMT"/>
              </a:rPr>
              <a:t>of the </a:t>
            </a:r>
            <a:r>
              <a:rPr lang="en-GB" sz="2000" dirty="0">
                <a:latin typeface="ImprintMT"/>
              </a:rPr>
              <a:t>water. Soon she lost sight of it under the water shine. Then, twenty yards </a:t>
            </a:r>
            <a:r>
              <a:rPr lang="en-GB" sz="2000" dirty="0" smtClean="0">
                <a:latin typeface="ImprintMT"/>
              </a:rPr>
              <a:t>downstream, she </a:t>
            </a:r>
            <a:r>
              <a:rPr lang="en-GB" sz="2000" dirty="0">
                <a:latin typeface="ImprintMT"/>
              </a:rPr>
              <a:t>saw its head bob up again. Then a swirl and it vanished. </a:t>
            </a:r>
            <a:r>
              <a:rPr lang="en-GB" sz="2000" dirty="0" smtClean="0">
                <a:latin typeface="ImprintMT"/>
              </a:rPr>
              <a:t>Then up </a:t>
            </a:r>
            <a:r>
              <a:rPr lang="en-GB" sz="2000" dirty="0">
                <a:latin typeface="ImprintMT"/>
              </a:rPr>
              <a:t>again, bob, bob, </a:t>
            </a:r>
            <a:r>
              <a:rPr lang="en-GB" sz="2000" dirty="0" smtClean="0">
                <a:latin typeface="ImprintMT"/>
              </a:rPr>
              <a:t>bob. </a:t>
            </a:r>
          </a:p>
          <a:p>
            <a:r>
              <a:rPr lang="en-GB" sz="2000" dirty="0">
                <a:latin typeface="ImprintMT"/>
              </a:rPr>
              <a:t>	</a:t>
            </a:r>
            <a:endParaRPr lang="en-GB" sz="2000" dirty="0"/>
          </a:p>
        </p:txBody>
      </p:sp>
    </p:spTree>
    <p:extLst>
      <p:ext uri="{BB962C8B-B14F-4D97-AF65-F5344CB8AC3E}">
        <p14:creationId xmlns:p14="http://schemas.microsoft.com/office/powerpoint/2010/main" val="908874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chemeClr val="accent2"/>
                </a:solidFill>
                <a:latin typeface="Times New Roman" panose="02020603050405020304" pitchFamily="18" charset="0"/>
                <a:ea typeface="Times New Roman" panose="02020603050405020304" pitchFamily="18" charset="0"/>
              </a:rPr>
              <a:t>Use the word choice steps </a:t>
            </a:r>
            <a:endParaRPr lang="en-GB" b="1" u="sng" dirty="0">
              <a:solidFill>
                <a:schemeClr val="accent2"/>
              </a:solidFill>
            </a:endParaRPr>
          </a:p>
        </p:txBody>
      </p:sp>
      <p:sp>
        <p:nvSpPr>
          <p:cNvPr id="4" name="Content Placeholder 2"/>
          <p:cNvSpPr txBox="1">
            <a:spLocks/>
          </p:cNvSpPr>
          <p:nvPr/>
        </p:nvSpPr>
        <p:spPr bwMode="auto">
          <a:xfrm>
            <a:off x="804041" y="1700049"/>
            <a:ext cx="1099907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spcAft>
                <a:spcPts val="0"/>
              </a:spcAft>
              <a:buNone/>
            </a:pPr>
            <a:r>
              <a:rPr lang="en-GB" dirty="0" smtClean="0">
                <a:solidFill>
                  <a:schemeClr val="accent2"/>
                </a:solidFill>
                <a:latin typeface="Comic Sans MS" panose="030F0702030302020204" pitchFamily="66" charset="0"/>
                <a:ea typeface="Times New Roman" panose="02020603050405020304" pitchFamily="18" charset="0"/>
              </a:rPr>
              <a:t>How effective is the writer’s word choice?</a:t>
            </a:r>
          </a:p>
          <a:p>
            <a:pPr marL="228600" defTabSz="914400">
              <a:spcAft>
                <a:spcPts val="0"/>
              </a:spcAft>
            </a:pPr>
            <a:endParaRPr lang="en-GB" dirty="0">
              <a:solidFill>
                <a:schemeClr val="accent2"/>
              </a:solidFill>
              <a:latin typeface="Comic Sans MS" panose="030F0702030302020204" pitchFamily="66" charset="0"/>
              <a:ea typeface="Times New Roman" panose="02020603050405020304" pitchFamily="18" charset="0"/>
            </a:endParaRPr>
          </a:p>
          <a:p>
            <a:pPr marL="228600" defTabSz="914400">
              <a:spcAft>
                <a:spcPts val="0"/>
              </a:spcAft>
            </a:pPr>
            <a:r>
              <a:rPr lang="en-GB" dirty="0" smtClean="0">
                <a:solidFill>
                  <a:schemeClr val="accent2"/>
                </a:solidFill>
                <a:latin typeface="Comic Sans MS" panose="030F0702030302020204" pitchFamily="66" charset="0"/>
                <a:ea typeface="Times New Roman" panose="02020603050405020304" pitchFamily="18" charset="0"/>
              </a:rPr>
              <a:t>A) eagerly </a:t>
            </a:r>
          </a:p>
          <a:p>
            <a:pPr marL="228600" defTabSz="914400">
              <a:spcAft>
                <a:spcPts val="0"/>
              </a:spcAft>
            </a:pPr>
            <a:r>
              <a:rPr lang="en-GB" dirty="0">
                <a:solidFill>
                  <a:schemeClr val="accent2"/>
                </a:solidFill>
                <a:latin typeface="Comic Sans MS" panose="030F0702030302020204" pitchFamily="66" charset="0"/>
                <a:ea typeface="Times New Roman" panose="02020603050405020304" pitchFamily="18" charset="0"/>
              </a:rPr>
              <a:t>B</a:t>
            </a:r>
            <a:r>
              <a:rPr lang="en-GB" dirty="0" smtClean="0">
                <a:solidFill>
                  <a:schemeClr val="accent2"/>
                </a:solidFill>
                <a:latin typeface="Comic Sans MS" panose="030F0702030302020204" pitchFamily="66" charset="0"/>
                <a:ea typeface="Times New Roman" panose="02020603050405020304" pitchFamily="18" charset="0"/>
              </a:rPr>
              <a:t>) tumbling </a:t>
            </a:r>
          </a:p>
          <a:p>
            <a:pPr defTabSz="914400">
              <a:spcAft>
                <a:spcPts val="0"/>
              </a:spcAft>
            </a:pPr>
            <a:endParaRPr lang="en-GB" dirty="0" smtClean="0">
              <a:solidFill>
                <a:schemeClr val="accent2"/>
              </a:solidFill>
              <a:latin typeface="Comic Sans MS" panose="030F0702030302020204" pitchFamily="66" charset="0"/>
              <a:ea typeface="Times New Roman" panose="02020603050405020304" pitchFamily="18" charset="0"/>
            </a:endParaRPr>
          </a:p>
          <a:p>
            <a:pPr defTabSz="914400"/>
            <a:endParaRPr lang="en-GB" dirty="0">
              <a:solidFill>
                <a:schemeClr val="accent2"/>
              </a:solidFill>
              <a:latin typeface="Comic Sans MS" panose="030F0702030302020204" pitchFamily="66" charset="0"/>
            </a:endParaRPr>
          </a:p>
        </p:txBody>
      </p:sp>
      <p:sp>
        <p:nvSpPr>
          <p:cNvPr id="5" name="Rectangle 3"/>
          <p:cNvSpPr txBox="1">
            <a:spLocks noChangeArrowheads="1"/>
          </p:cNvSpPr>
          <p:nvPr/>
        </p:nvSpPr>
        <p:spPr bwMode="auto">
          <a:xfrm>
            <a:off x="4367651" y="3674627"/>
            <a:ext cx="7214749" cy="2200656"/>
          </a:xfrm>
          <a:prstGeom prst="rect">
            <a:avLst/>
          </a:prstGeom>
          <a:blipFill>
            <a:blip r:embed="rId2"/>
            <a:tile tx="0" ty="0" sx="100000" sy="100000" flip="none" algn="tl"/>
          </a:blipFill>
          <a:ln w="9525">
            <a:solidFill>
              <a:srgbClr val="FF000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hangingPunct="1">
              <a:buFontTx/>
              <a:buNone/>
            </a:pPr>
            <a:r>
              <a:rPr lang="en-GB" altLang="en-US" dirty="0" smtClean="0">
                <a:solidFill>
                  <a:schemeClr val="accent2"/>
                </a:solidFill>
                <a:latin typeface="Comic Sans MS" panose="030F0702030302020204" pitchFamily="66" charset="0"/>
              </a:rPr>
              <a:t>“________” has connotations of ____________ which is effective because it creates the idea that___________________.</a:t>
            </a:r>
          </a:p>
        </p:txBody>
      </p:sp>
    </p:spTree>
    <p:extLst>
      <p:ext uri="{BB962C8B-B14F-4D97-AF65-F5344CB8AC3E}">
        <p14:creationId xmlns:p14="http://schemas.microsoft.com/office/powerpoint/2010/main" val="40808835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105103" y="274638"/>
            <a:ext cx="11981793" cy="6001643"/>
          </a:xfrm>
          <a:prstGeom prst="rect">
            <a:avLst/>
          </a:prstGeom>
        </p:spPr>
        <p:txBody>
          <a:bodyPr wrap="square">
            <a:spAutoFit/>
          </a:bodyPr>
          <a:lstStyle/>
          <a:p>
            <a:pPr lvl="0"/>
            <a:r>
              <a:rPr lang="en-GB" sz="2400" dirty="0" smtClean="0">
                <a:latin typeface="ImprintMT"/>
              </a:rPr>
              <a:t>	What </a:t>
            </a:r>
            <a:r>
              <a:rPr lang="en-GB" sz="2400" dirty="0">
                <a:latin typeface="ImprintMT"/>
              </a:rPr>
              <a:t>was wrong with it? Seeing its peculiar head bobbing up like that, and its little mouth opening, she had felt a painful twist somewhere in her middle. She had wanted to scoop the eel up and help it. It needed help. Something was wrong with it. </a:t>
            </a:r>
          </a:p>
          <a:p>
            <a:pPr lvl="0"/>
            <a:r>
              <a:rPr lang="en-GB" sz="2400" dirty="0">
                <a:latin typeface="ImprintMT"/>
              </a:rPr>
              <a:t>	At that moment, staring along the dimpled shine of the water where it curved away</a:t>
            </a:r>
          </a:p>
          <a:p>
            <a:pPr lvl="0"/>
            <a:r>
              <a:rPr lang="en-GB" sz="2400" dirty="0">
                <a:latin typeface="ImprintMT"/>
              </a:rPr>
              <a:t>among the tall reeds, she felt something else.</a:t>
            </a:r>
          </a:p>
          <a:p>
            <a:pPr lvl="0"/>
            <a:r>
              <a:rPr lang="en-GB" sz="2400" dirty="0">
                <a:latin typeface="ImprintMT"/>
              </a:rPr>
              <a:t>	At first, she had no idea what made her head go dizzy and her feet stagger. She </a:t>
            </a:r>
            <a:r>
              <a:rPr lang="en-GB" sz="2400" b="1" u="sng" dirty="0">
                <a:solidFill>
                  <a:srgbClr val="002060"/>
                </a:solidFill>
                <a:latin typeface="ImprintMT"/>
              </a:rPr>
              <a:t>gripped</a:t>
            </a:r>
            <a:r>
              <a:rPr lang="en-GB" sz="2400" dirty="0">
                <a:latin typeface="ImprintMT"/>
              </a:rPr>
              <a:t> the bridge rail and braced her feet apart. She thought she had felt the rail itself give her hand a jolt.</a:t>
            </a:r>
          </a:p>
          <a:p>
            <a:pPr lvl="0"/>
            <a:r>
              <a:rPr lang="en-GB" sz="2400" dirty="0">
                <a:latin typeface="ImprintMT"/>
              </a:rPr>
              <a:t>	What was it?</a:t>
            </a:r>
          </a:p>
          <a:p>
            <a:pPr lvl="0"/>
            <a:r>
              <a:rPr lang="en-GB" sz="2400" dirty="0">
                <a:latin typeface="ImprintMT"/>
              </a:rPr>
              <a:t>	“</a:t>
            </a:r>
            <a:r>
              <a:rPr lang="en-GB" sz="2400" dirty="0" err="1">
                <a:latin typeface="ImprintMT"/>
              </a:rPr>
              <a:t>Garronk</a:t>
            </a:r>
            <a:r>
              <a:rPr lang="en-GB" sz="2400" dirty="0">
                <a:latin typeface="ImprintMT"/>
              </a:rPr>
              <a:t>! </a:t>
            </a:r>
            <a:r>
              <a:rPr lang="en-GB" sz="2400" dirty="0" err="1">
                <a:latin typeface="ImprintMT"/>
              </a:rPr>
              <a:t>Garronk</a:t>
            </a:r>
            <a:r>
              <a:rPr lang="en-GB" sz="2400" dirty="0">
                <a:latin typeface="ImprintMT"/>
              </a:rPr>
              <a:t>! </a:t>
            </a:r>
            <a:r>
              <a:rPr lang="en-GB" sz="2400" dirty="0" err="1">
                <a:latin typeface="ImprintMT"/>
              </a:rPr>
              <a:t>Garraaaaaark</a:t>
            </a:r>
            <a:r>
              <a:rPr lang="en-GB" sz="2400" dirty="0">
                <a:latin typeface="ImprintMT"/>
              </a:rPr>
              <a:t>!”</a:t>
            </a:r>
          </a:p>
          <a:p>
            <a:pPr lvl="0"/>
            <a:r>
              <a:rPr lang="en-GB" sz="2400" dirty="0">
                <a:latin typeface="ImprintMT"/>
              </a:rPr>
              <a:t>	The floppy, untidy shape of a heron was scrambling straight up out of the reed beds. It did not flap away in stately slow motion, like an ordinary heron. It </a:t>
            </a:r>
            <a:r>
              <a:rPr lang="en-GB" sz="2400" b="1" u="sng" dirty="0">
                <a:solidFill>
                  <a:srgbClr val="002060"/>
                </a:solidFill>
                <a:latin typeface="ImprintMT"/>
              </a:rPr>
              <a:t>flailed</a:t>
            </a:r>
            <a:r>
              <a:rPr lang="en-GB" sz="2400" dirty="0">
                <a:latin typeface="ImprintMT"/>
              </a:rPr>
              <a:t> and hoisted itself up, exactly as if it were bounding up an invisible spiral stair. Then, from a great height, it tumbled away towards the sea beyond the marsh. Something had scared it badly. But what? Something in the marsh had frightened it. And seeing the heron so frightened </a:t>
            </a:r>
            <a:r>
              <a:rPr lang="en-GB" sz="2400" dirty="0" err="1">
                <a:latin typeface="ImprintMT"/>
              </a:rPr>
              <a:t>frightened</a:t>
            </a:r>
            <a:r>
              <a:rPr lang="en-GB" sz="2400" dirty="0">
                <a:latin typeface="ImprintMT"/>
              </a:rPr>
              <a:t> Lucy.</a:t>
            </a:r>
            <a:endParaRPr lang="en-GB" sz="2400" dirty="0"/>
          </a:p>
        </p:txBody>
      </p:sp>
    </p:spTree>
    <p:extLst>
      <p:ext uri="{BB962C8B-B14F-4D97-AF65-F5344CB8AC3E}">
        <p14:creationId xmlns:p14="http://schemas.microsoft.com/office/powerpoint/2010/main" val="1787663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chemeClr val="accent2"/>
                </a:solidFill>
                <a:latin typeface="Times New Roman" panose="02020603050405020304" pitchFamily="18" charset="0"/>
                <a:ea typeface="Times New Roman" panose="02020603050405020304" pitchFamily="18" charset="0"/>
              </a:rPr>
              <a:t>Use the word choice steps </a:t>
            </a:r>
            <a:endParaRPr lang="en-GB" b="1" u="sng" dirty="0">
              <a:solidFill>
                <a:schemeClr val="accent2"/>
              </a:solidFill>
            </a:endParaRPr>
          </a:p>
        </p:txBody>
      </p:sp>
      <p:sp>
        <p:nvSpPr>
          <p:cNvPr id="4" name="Content Placeholder 2"/>
          <p:cNvSpPr txBox="1">
            <a:spLocks/>
          </p:cNvSpPr>
          <p:nvPr/>
        </p:nvSpPr>
        <p:spPr bwMode="auto">
          <a:xfrm>
            <a:off x="804041" y="1700049"/>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3200" b="0" i="0" u="none" strike="noStrike" kern="1200" cap="none" spc="0" normalizeH="0" baseline="0" noProof="0" dirty="0" smtClean="0">
                <a:ln>
                  <a:noFill/>
                </a:ln>
                <a:solidFill>
                  <a:srgbClr val="333399"/>
                </a:solidFill>
                <a:effectLst/>
                <a:uLnTx/>
                <a:uFillTx/>
                <a:latin typeface="Comic Sans MS" panose="030F0702030302020204" pitchFamily="66" charset="0"/>
                <a:ea typeface="Times New Roman" panose="02020603050405020304" pitchFamily="18" charset="0"/>
                <a:cs typeface="Arial"/>
              </a:rPr>
              <a:t>How effective is the writer’s word choice?</a:t>
            </a:r>
          </a:p>
          <a:p>
            <a:pPr marL="228600" marR="0" lvl="0" indent="-342900" algn="l" defTabSz="914400" rtl="0" eaLnBrk="0" fontAlgn="base" latinLnBrk="0" hangingPunct="0">
              <a:lnSpc>
                <a:spcPct val="100000"/>
              </a:lnSpc>
              <a:spcBef>
                <a:spcPct val="20000"/>
              </a:spcBef>
              <a:spcAft>
                <a:spcPts val="0"/>
              </a:spcAft>
              <a:buClrTx/>
              <a:buSzTx/>
              <a:buFontTx/>
              <a:buChar char="•"/>
              <a:tabLst/>
              <a:defRPr/>
            </a:pPr>
            <a:endParaRPr kumimoji="0" lang="en-GB" sz="3200" b="0" i="0" u="none" strike="noStrike" kern="1200" cap="none" spc="0" normalizeH="0" baseline="0" noProof="0" dirty="0">
              <a:ln>
                <a:noFill/>
              </a:ln>
              <a:solidFill>
                <a:srgbClr val="333399"/>
              </a:solidFill>
              <a:effectLst/>
              <a:uLnTx/>
              <a:uFillTx/>
              <a:latin typeface="Comic Sans MS" panose="030F0702030302020204" pitchFamily="66" charset="0"/>
              <a:ea typeface="Times New Roman" panose="02020603050405020304" pitchFamily="18" charset="0"/>
              <a:cs typeface="Arial"/>
            </a:endParaRPr>
          </a:p>
          <a:p>
            <a:pPr marL="228600" marR="0" lvl="0" indent="-342900" algn="l" defTabSz="914400" rtl="0" eaLnBrk="0" fontAlgn="base" latinLnBrk="0" hangingPunct="0">
              <a:lnSpc>
                <a:spcPct val="100000"/>
              </a:lnSpc>
              <a:spcBef>
                <a:spcPct val="20000"/>
              </a:spcBef>
              <a:spcAft>
                <a:spcPts val="0"/>
              </a:spcAft>
              <a:buClrTx/>
              <a:buSzTx/>
              <a:buFontTx/>
              <a:buChar char="•"/>
              <a:tabLst/>
              <a:defRPr/>
            </a:pPr>
            <a:r>
              <a:rPr kumimoji="0" lang="en-GB" sz="3200" b="0" i="0" u="none" strike="noStrike" kern="1200" cap="none" spc="0" normalizeH="0" baseline="0" noProof="0" dirty="0" smtClean="0">
                <a:ln>
                  <a:noFill/>
                </a:ln>
                <a:solidFill>
                  <a:srgbClr val="333399"/>
                </a:solidFill>
                <a:effectLst/>
                <a:uLnTx/>
                <a:uFillTx/>
                <a:latin typeface="Comic Sans MS" panose="030F0702030302020204" pitchFamily="66" charset="0"/>
                <a:ea typeface="Times New Roman" panose="02020603050405020304" pitchFamily="18" charset="0"/>
                <a:cs typeface="Arial"/>
              </a:rPr>
              <a:t>A) gripped </a:t>
            </a:r>
          </a:p>
          <a:p>
            <a:pPr marL="228600" marR="0" lvl="0" indent="-342900" algn="l" defTabSz="914400" rtl="0" eaLnBrk="0" fontAlgn="base" latinLnBrk="0" hangingPunct="0">
              <a:lnSpc>
                <a:spcPct val="100000"/>
              </a:lnSpc>
              <a:spcBef>
                <a:spcPct val="20000"/>
              </a:spcBef>
              <a:spcAft>
                <a:spcPts val="0"/>
              </a:spcAft>
              <a:buClrTx/>
              <a:buSzTx/>
              <a:buFontTx/>
              <a:buChar char="•"/>
              <a:tabLst/>
              <a:defRPr/>
            </a:pPr>
            <a:r>
              <a:rPr kumimoji="0" lang="en-GB" sz="3200" b="0" i="0" u="none" strike="noStrike" kern="1200" cap="none" spc="0" normalizeH="0" baseline="0" noProof="0" dirty="0">
                <a:ln>
                  <a:noFill/>
                </a:ln>
                <a:solidFill>
                  <a:srgbClr val="333399"/>
                </a:solidFill>
                <a:effectLst/>
                <a:uLnTx/>
                <a:uFillTx/>
                <a:latin typeface="Comic Sans MS" panose="030F0702030302020204" pitchFamily="66" charset="0"/>
                <a:ea typeface="Times New Roman" panose="02020603050405020304" pitchFamily="18" charset="0"/>
                <a:cs typeface="Arial"/>
              </a:rPr>
              <a:t>B</a:t>
            </a:r>
            <a:r>
              <a:rPr kumimoji="0" lang="en-GB" sz="3200" b="0" i="0" u="none" strike="noStrike" kern="1200" cap="none" spc="0" normalizeH="0" baseline="0" noProof="0" dirty="0" smtClean="0">
                <a:ln>
                  <a:noFill/>
                </a:ln>
                <a:solidFill>
                  <a:srgbClr val="333399"/>
                </a:solidFill>
                <a:effectLst/>
                <a:uLnTx/>
                <a:uFillTx/>
                <a:latin typeface="Comic Sans MS" panose="030F0702030302020204" pitchFamily="66" charset="0"/>
                <a:ea typeface="Times New Roman" panose="02020603050405020304" pitchFamily="18" charset="0"/>
                <a:cs typeface="Arial"/>
              </a:rPr>
              <a:t>) flailed </a:t>
            </a:r>
          </a:p>
          <a:p>
            <a:pPr marL="342900" marR="0" lvl="0" indent="-342900" algn="l" defTabSz="914400" rtl="0" eaLnBrk="0" fontAlgn="base" latinLnBrk="0" hangingPunct="0">
              <a:lnSpc>
                <a:spcPct val="100000"/>
              </a:lnSpc>
              <a:spcBef>
                <a:spcPct val="20000"/>
              </a:spcBef>
              <a:spcAft>
                <a:spcPts val="0"/>
              </a:spcAft>
              <a:buClrTx/>
              <a:buSzTx/>
              <a:buFontTx/>
              <a:buChar char="•"/>
              <a:tabLst/>
              <a:defRPr/>
            </a:pPr>
            <a:endParaRPr kumimoji="0" lang="en-GB" sz="3200" b="0" i="0" u="none" strike="noStrike" kern="1200" cap="none" spc="0" normalizeH="0" baseline="0" noProof="0" dirty="0" smtClean="0">
              <a:ln>
                <a:noFill/>
              </a:ln>
              <a:solidFill>
                <a:srgbClr val="333399"/>
              </a:solidFill>
              <a:effectLst/>
              <a:uLnTx/>
              <a:uFillTx/>
              <a:latin typeface="Comic Sans MS" panose="030F0702030302020204" pitchFamily="66" charset="0"/>
              <a:ea typeface="Times New Roman" panose="02020603050405020304" pitchFamily="18" charset="0"/>
              <a:cs typeface="Arial"/>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3200" b="0" i="0" u="none" strike="noStrike" kern="1200" cap="none" spc="0" normalizeH="0" baseline="0" noProof="0" dirty="0">
              <a:ln>
                <a:noFill/>
              </a:ln>
              <a:solidFill>
                <a:srgbClr val="333399"/>
              </a:solidFill>
              <a:effectLst/>
              <a:uLnTx/>
              <a:uFillTx/>
              <a:latin typeface="Comic Sans MS" panose="030F0702030302020204" pitchFamily="66" charset="0"/>
              <a:ea typeface="+mn-ea"/>
              <a:cs typeface="Arial"/>
            </a:endParaRPr>
          </a:p>
        </p:txBody>
      </p:sp>
      <p:sp>
        <p:nvSpPr>
          <p:cNvPr id="5" name="Rectangle 3"/>
          <p:cNvSpPr txBox="1">
            <a:spLocks noChangeArrowheads="1"/>
          </p:cNvSpPr>
          <p:nvPr/>
        </p:nvSpPr>
        <p:spPr bwMode="auto">
          <a:xfrm>
            <a:off x="4241527" y="3622076"/>
            <a:ext cx="7214749" cy="2200656"/>
          </a:xfrm>
          <a:prstGeom prst="rect">
            <a:avLst/>
          </a:prstGeom>
          <a:blipFill>
            <a:blip r:embed="rId2"/>
            <a:tile tx="0" ty="0" sx="100000" sy="100000" flip="none" algn="tl"/>
          </a:blipFill>
          <a:ln w="9525">
            <a:solidFill>
              <a:srgbClr val="FF000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hangingPunct="1">
              <a:buFontTx/>
              <a:buNone/>
            </a:pPr>
            <a:r>
              <a:rPr lang="en-GB" altLang="en-US" dirty="0" smtClean="0">
                <a:solidFill>
                  <a:schemeClr val="accent2"/>
                </a:solidFill>
                <a:latin typeface="Comic Sans MS" panose="030F0702030302020204" pitchFamily="66" charset="0"/>
              </a:rPr>
              <a:t>“________” has connotations of ____________ which is effective because it creates the idea that___________________.</a:t>
            </a:r>
          </a:p>
        </p:txBody>
      </p:sp>
    </p:spTree>
    <p:extLst>
      <p:ext uri="{BB962C8B-B14F-4D97-AF65-F5344CB8AC3E}">
        <p14:creationId xmlns:p14="http://schemas.microsoft.com/office/powerpoint/2010/main" val="26723923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141413" y="618518"/>
            <a:ext cx="9905998" cy="867382"/>
          </a:xfrm>
        </p:spPr>
        <p:txBody>
          <a:bodyPr/>
          <a:lstStyle/>
          <a:p>
            <a:r>
              <a:rPr lang="en-GB" altLang="en-US" dirty="0" smtClean="0"/>
              <a:t>Try another:</a:t>
            </a:r>
          </a:p>
        </p:txBody>
      </p:sp>
      <p:sp>
        <p:nvSpPr>
          <p:cNvPr id="45059" name="Content Placeholder 2"/>
          <p:cNvSpPr>
            <a:spLocks noGrp="1"/>
          </p:cNvSpPr>
          <p:nvPr>
            <p:ph idx="1"/>
          </p:nvPr>
        </p:nvSpPr>
        <p:spPr>
          <a:xfrm>
            <a:off x="555172" y="1485900"/>
            <a:ext cx="11054442" cy="4735286"/>
          </a:xfrm>
        </p:spPr>
        <p:txBody>
          <a:bodyPr>
            <a:normAutofit/>
          </a:bodyPr>
          <a:lstStyle/>
          <a:p>
            <a:pPr>
              <a:buFont typeface="Wingdings 2" panose="05020102010507070707" pitchFamily="18" charset="2"/>
              <a:buNone/>
            </a:pPr>
            <a:r>
              <a:rPr lang="en-US" altLang="en-US" sz="2000" b="1" dirty="0"/>
              <a:t>	</a:t>
            </a:r>
            <a:r>
              <a:rPr lang="en-US" altLang="en-US" sz="2200" b="1" dirty="0"/>
              <a:t>The DNA make-up of Scots shows how the Vikings left an indelible mark on this country and in particular Orkney, where around 20 per cent of all Orcadian men carry the bloodthirsty raiders' M17 marker.</a:t>
            </a:r>
            <a:endParaRPr lang="en-US" altLang="en-US" sz="2200" dirty="0"/>
          </a:p>
          <a:p>
            <a:pPr>
              <a:buFont typeface="Wingdings 2" panose="05020102010507070707" pitchFamily="18" charset="2"/>
              <a:buNone/>
            </a:pPr>
            <a:r>
              <a:rPr lang="en-US" altLang="en-US" sz="2200" dirty="0"/>
              <a:t>	HIDDEN snug beneath oiled sheep- and goatskins, or tucked into tiny corners under gear, or nibbling at parcels of food, mice began sailing to Scotland in the 9th century. They came from Norway, mostly, and settled in Orkney, where their descendants still thrive. The mice brought other creatures with them who were neither </a:t>
            </a:r>
            <a:r>
              <a:rPr lang="en-US" altLang="en-US" sz="2200" dirty="0" err="1"/>
              <a:t>tim'rous</a:t>
            </a:r>
            <a:r>
              <a:rPr lang="en-US" altLang="en-US" sz="2200" dirty="0"/>
              <a:t> nor </a:t>
            </a:r>
            <a:r>
              <a:rPr lang="en-US" altLang="en-US" sz="2200" dirty="0" err="1"/>
              <a:t>cow'rin</a:t>
            </a:r>
            <a:r>
              <a:rPr lang="en-US" altLang="en-US" sz="2200" dirty="0"/>
              <a:t>, but they were certainly </a:t>
            </a:r>
            <a:r>
              <a:rPr lang="en-US" altLang="en-US" sz="2200" b="1" u="sng" dirty="0"/>
              <a:t>beasties</a:t>
            </a:r>
            <a:r>
              <a:rPr lang="en-US" altLang="en-US" sz="2200" dirty="0"/>
              <a:t>. The mice sailed the North Sea with the Vikings.</a:t>
            </a:r>
          </a:p>
          <a:p>
            <a:r>
              <a:rPr lang="en-US" altLang="en-US" sz="2200" b="1" dirty="0"/>
              <a:t>What does the word ‘beasties’ suggest about the type of creatures  that were on board the Viking ships?</a:t>
            </a:r>
          </a:p>
          <a:p>
            <a:pPr>
              <a:buFont typeface="Wingdings 2" panose="05020102010507070707" pitchFamily="18" charset="2"/>
              <a:buNone/>
            </a:pPr>
            <a:endParaRPr lang="en-US" altLang="en-US" sz="2000" b="1" dirty="0"/>
          </a:p>
          <a:p>
            <a:endParaRPr lang="en-GB" altLang="en-US" sz="2000" dirty="0"/>
          </a:p>
        </p:txBody>
      </p:sp>
    </p:spTree>
    <p:extLst>
      <p:ext uri="{BB962C8B-B14F-4D97-AF65-F5344CB8AC3E}">
        <p14:creationId xmlns:p14="http://schemas.microsoft.com/office/powerpoint/2010/main" val="28943123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81200" y="404814"/>
            <a:ext cx="8229600" cy="1443037"/>
          </a:xfrm>
        </p:spPr>
        <p:txBody>
          <a:bodyPr/>
          <a:lstStyle/>
          <a:p>
            <a:r>
              <a:rPr lang="en-GB" altLang="en-US" dirty="0" smtClean="0"/>
              <a:t>One way to answer this question:</a:t>
            </a:r>
          </a:p>
        </p:txBody>
      </p:sp>
      <p:sp>
        <p:nvSpPr>
          <p:cNvPr id="46083" name="Content Placeholder 2"/>
          <p:cNvSpPr>
            <a:spLocks noGrp="1"/>
          </p:cNvSpPr>
          <p:nvPr>
            <p:ph idx="1"/>
          </p:nvPr>
        </p:nvSpPr>
        <p:spPr>
          <a:xfrm>
            <a:off x="2640014" y="1916114"/>
            <a:ext cx="6562725" cy="1062037"/>
          </a:xfrm>
        </p:spPr>
        <p:txBody>
          <a:bodyPr/>
          <a:lstStyle/>
          <a:p>
            <a:r>
              <a:rPr lang="en-GB" altLang="en-US" smtClean="0"/>
              <a:t>Beasties is the Scots word for beasts.  It means there were beasts on the ships.</a:t>
            </a:r>
          </a:p>
        </p:txBody>
      </p:sp>
      <p:sp>
        <p:nvSpPr>
          <p:cNvPr id="4" name="Rectangle 3"/>
          <p:cNvSpPr/>
          <p:nvPr/>
        </p:nvSpPr>
        <p:spPr>
          <a:xfrm>
            <a:off x="6888163" y="2781301"/>
            <a:ext cx="3529012"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200" dirty="0"/>
              <a:t>The answer is not full enough</a:t>
            </a:r>
          </a:p>
        </p:txBody>
      </p:sp>
      <p:sp>
        <p:nvSpPr>
          <p:cNvPr id="5" name="Rectangle 4"/>
          <p:cNvSpPr/>
          <p:nvPr/>
        </p:nvSpPr>
        <p:spPr>
          <a:xfrm>
            <a:off x="1219201" y="2997200"/>
            <a:ext cx="4589463"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t>It doesn’t really explain what the word is trying to suggest</a:t>
            </a:r>
            <a:r>
              <a:rPr lang="en-GB" sz="2400" dirty="0"/>
              <a:t>.</a:t>
            </a:r>
          </a:p>
        </p:txBody>
      </p:sp>
      <p:sp>
        <p:nvSpPr>
          <p:cNvPr id="6" name="Horizontal Scroll 5"/>
          <p:cNvSpPr/>
          <p:nvPr/>
        </p:nvSpPr>
        <p:spPr>
          <a:xfrm>
            <a:off x="1219201" y="4005264"/>
            <a:ext cx="8991599" cy="285273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dirty="0"/>
              <a:t>To answer this type of question you should:</a:t>
            </a:r>
          </a:p>
          <a:p>
            <a:pPr>
              <a:defRPr/>
            </a:pPr>
            <a:endParaRPr lang="en-GB" sz="1600" dirty="0" smtClean="0"/>
          </a:p>
          <a:p>
            <a:pPr>
              <a:defRPr/>
            </a:pPr>
            <a:r>
              <a:rPr lang="en-GB" sz="2400" dirty="0" smtClean="0"/>
              <a:t>Quote the word</a:t>
            </a:r>
          </a:p>
          <a:p>
            <a:pPr>
              <a:defRPr/>
            </a:pPr>
            <a:r>
              <a:rPr lang="en-GB" sz="2400" dirty="0" smtClean="0"/>
              <a:t>Give connotations </a:t>
            </a:r>
          </a:p>
          <a:p>
            <a:pPr>
              <a:defRPr/>
            </a:pPr>
            <a:r>
              <a:rPr lang="en-GB" sz="2400" dirty="0" smtClean="0"/>
              <a:t>Say why it’s effective </a:t>
            </a:r>
            <a:endParaRPr lang="en-GB" sz="2400" dirty="0"/>
          </a:p>
        </p:txBody>
      </p:sp>
      <p:pic>
        <p:nvPicPr>
          <p:cNvPr id="46087" name="Picture 7" descr="thumbnailCASM0MUT.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551" y="4329227"/>
            <a:ext cx="12049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lded Corner 8"/>
          <p:cNvSpPr/>
          <p:nvPr/>
        </p:nvSpPr>
        <p:spPr>
          <a:xfrm>
            <a:off x="9562307" y="5798004"/>
            <a:ext cx="2376488" cy="936625"/>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bg1"/>
                </a:solidFill>
              </a:rPr>
              <a:t>Use this wee formula to help you remember the steps!</a:t>
            </a:r>
          </a:p>
        </p:txBody>
      </p:sp>
      <p:cxnSp>
        <p:nvCxnSpPr>
          <p:cNvPr id="11" name="Straight Arrow Connector 10"/>
          <p:cNvCxnSpPr/>
          <p:nvPr/>
        </p:nvCxnSpPr>
        <p:spPr>
          <a:xfrm flipH="1" flipV="1">
            <a:off x="4943476" y="5949950"/>
            <a:ext cx="1008063"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1756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GB" altLang="en-US" smtClean="0"/>
              <a:t>Now try these:</a:t>
            </a:r>
          </a:p>
        </p:txBody>
      </p:sp>
      <p:sp>
        <p:nvSpPr>
          <p:cNvPr id="48131" name="Content Placeholder 2"/>
          <p:cNvSpPr>
            <a:spLocks noGrp="1"/>
          </p:cNvSpPr>
          <p:nvPr>
            <p:ph idx="1"/>
          </p:nvPr>
        </p:nvSpPr>
        <p:spPr>
          <a:xfrm>
            <a:off x="996043" y="1916114"/>
            <a:ext cx="10051368" cy="4389437"/>
          </a:xfrm>
        </p:spPr>
        <p:txBody>
          <a:bodyPr>
            <a:noAutofit/>
          </a:bodyPr>
          <a:lstStyle/>
          <a:p>
            <a:r>
              <a:rPr lang="en-GB" altLang="en-US" dirty="0"/>
              <a:t>In my laboratory I made a body.  I bought or stole all the pieces of human body that I needed, and slowly and carefully, I put them all together.  </a:t>
            </a:r>
          </a:p>
          <a:p>
            <a:pPr>
              <a:buFont typeface="Wingdings 2" panose="05020102010507070707" pitchFamily="18" charset="2"/>
              <a:buNone/>
            </a:pPr>
            <a:r>
              <a:rPr lang="en-GB" altLang="en-US" dirty="0"/>
              <a:t>	I did not let anybody enter my laboratory  or my flat while I was doing this awful work.  I was afraid to tell anybody my terrible secret.  </a:t>
            </a:r>
          </a:p>
          <a:p>
            <a:pPr>
              <a:buFont typeface="Wingdings 2" panose="05020102010507070707" pitchFamily="18" charset="2"/>
              <a:buNone/>
            </a:pPr>
            <a:r>
              <a:rPr lang="en-GB" altLang="en-US" dirty="0"/>
              <a:t>	I had wanted to make a beautiful man, but the face of the creature was horrible.  Its skin was thin and yellow, and its eyes as yellow as its skin.  Its long black hair and white teeth were almost beautiful, but the rest of the face was very ugly. (Frankenstein) </a:t>
            </a:r>
          </a:p>
          <a:p>
            <a:pPr>
              <a:buFont typeface="Wingdings 2" panose="05020102010507070707" pitchFamily="18" charset="2"/>
              <a:buNone/>
            </a:pPr>
            <a:endParaRPr lang="en-GB" altLang="en-US" b="1" dirty="0"/>
          </a:p>
          <a:p>
            <a:pPr>
              <a:buFont typeface="Wingdings 2" panose="05020102010507070707" pitchFamily="18" charset="2"/>
              <a:buNone/>
            </a:pPr>
            <a:r>
              <a:rPr lang="en-GB" altLang="en-US" b="1" dirty="0"/>
              <a:t>Comment on the effectiveness of the word “creature”.</a:t>
            </a:r>
          </a:p>
        </p:txBody>
      </p:sp>
    </p:spTree>
    <p:extLst>
      <p:ext uri="{BB962C8B-B14F-4D97-AF65-F5344CB8AC3E}">
        <p14:creationId xmlns:p14="http://schemas.microsoft.com/office/powerpoint/2010/main" val="3322688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9504" y="683172"/>
            <a:ext cx="10247586" cy="5707118"/>
          </a:xfrm>
        </p:spPr>
        <p:txBody>
          <a:bodyPr>
            <a:normAutofit/>
          </a:bodyPr>
          <a:lstStyle/>
          <a:p>
            <a:pPr marL="0" indent="0">
              <a:buNone/>
            </a:pPr>
            <a:r>
              <a:rPr lang="en-GB" u="sng" dirty="0" smtClean="0"/>
              <a:t>We are left to ask ourselves: </a:t>
            </a:r>
          </a:p>
          <a:p>
            <a:pPr marL="0" indent="0">
              <a:buNone/>
            </a:pPr>
            <a:r>
              <a:rPr lang="en-GB" dirty="0" smtClean="0"/>
              <a:t>Who are the characters?</a:t>
            </a:r>
          </a:p>
          <a:p>
            <a:pPr marL="0" indent="0">
              <a:buNone/>
            </a:pPr>
            <a:r>
              <a:rPr lang="en-GB" dirty="0" smtClean="0"/>
              <a:t>Where is the conversation taking place? </a:t>
            </a:r>
          </a:p>
          <a:p>
            <a:pPr marL="0" indent="0">
              <a:buNone/>
            </a:pPr>
            <a:r>
              <a:rPr lang="en-GB" dirty="0" smtClean="0"/>
              <a:t>What is going on? </a:t>
            </a:r>
          </a:p>
          <a:p>
            <a:pPr marL="0" indent="0">
              <a:buNone/>
            </a:pPr>
            <a:endParaRPr lang="en-GB" dirty="0"/>
          </a:p>
          <a:p>
            <a:pPr marL="0" indent="0">
              <a:buNone/>
            </a:pPr>
            <a:endParaRPr lang="en-GB" dirty="0" smtClean="0"/>
          </a:p>
          <a:p>
            <a:pPr marL="0" indent="0">
              <a:buNone/>
            </a:pPr>
            <a:r>
              <a:rPr lang="en-GB" dirty="0" smtClean="0"/>
              <a:t>From this we can work out: </a:t>
            </a:r>
          </a:p>
          <a:p>
            <a:pPr marL="457200" indent="-457200">
              <a:buAutoNum type="arabicPeriod"/>
            </a:pPr>
            <a:r>
              <a:rPr lang="en-GB" dirty="0" smtClean="0"/>
              <a:t>One of the characters is a man</a:t>
            </a:r>
          </a:p>
          <a:p>
            <a:pPr marL="457200" indent="-457200">
              <a:buAutoNum type="arabicPeriod"/>
            </a:pPr>
            <a:r>
              <a:rPr lang="en-GB" dirty="0" smtClean="0"/>
              <a:t>He is in bed</a:t>
            </a:r>
          </a:p>
          <a:p>
            <a:pPr marL="457200" indent="-457200">
              <a:buAutoNum type="arabicPeriod"/>
            </a:pPr>
            <a:r>
              <a:rPr lang="en-GB" dirty="0" smtClean="0"/>
              <a:t>He is having a conversation with someone</a:t>
            </a:r>
            <a:endParaRPr lang="en-GB" dirty="0"/>
          </a:p>
        </p:txBody>
      </p:sp>
      <p:sp>
        <p:nvSpPr>
          <p:cNvPr id="4" name="Rectangle 3"/>
          <p:cNvSpPr/>
          <p:nvPr/>
        </p:nvSpPr>
        <p:spPr>
          <a:xfrm>
            <a:off x="1376855" y="3079531"/>
            <a:ext cx="9301655" cy="956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“Glasgow!” he said, pulling himself up and leaning back on his pillows. </a:t>
            </a:r>
            <a:endParaRPr lang="en-GB" sz="2400" dirty="0"/>
          </a:p>
        </p:txBody>
      </p:sp>
    </p:spTree>
    <p:extLst>
      <p:ext uri="{BB962C8B-B14F-4D97-AF65-F5344CB8AC3E}">
        <p14:creationId xmlns:p14="http://schemas.microsoft.com/office/powerpoint/2010/main" val="1727518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538843"/>
            <a:ext cx="10190617" cy="5763986"/>
          </a:xfrm>
        </p:spPr>
        <p:txBody>
          <a:bodyPr>
            <a:normAutofit lnSpcReduction="10000"/>
          </a:bodyPr>
          <a:lstStyle/>
          <a:p>
            <a:r>
              <a:rPr lang="en-US" altLang="en-US" sz="3200" dirty="0"/>
              <a:t>The </a:t>
            </a:r>
            <a:r>
              <a:rPr lang="en-US" altLang="en-US" sz="3200" dirty="0" err="1"/>
              <a:t>Sma</a:t>
            </a:r>
            <a:r>
              <a:rPr lang="en-US" altLang="en-US" sz="3200" dirty="0"/>
              <a:t>' Shot Cottage complex is unique in Scotland, providing visitors with the opportunity to see two distinct periods in Paisley's weaving history</a:t>
            </a:r>
            <a:r>
              <a:rPr lang="en-US" altLang="en-US" sz="3200" b="1" dirty="0"/>
              <a:t>.</a:t>
            </a:r>
            <a:r>
              <a:rPr lang="en-US" altLang="en-US" sz="3200" dirty="0"/>
              <a:t> From Shuttle Street you will enter the Weaver's Cottage and be transported back in time by nearly 250 years. After Experiencing life in the late 1700's you will cross a yard behind the cottage and jump forward in time by 70 years to experience life in the town during the early to mid 1800's as portrayed by a small row of three cottages comprising five dwelling houses. </a:t>
            </a:r>
          </a:p>
          <a:p>
            <a:r>
              <a:rPr lang="en-US" altLang="en-US" sz="3200" b="1" dirty="0"/>
              <a:t>Comment on the effectiveness of the word “transported’</a:t>
            </a:r>
          </a:p>
          <a:p>
            <a:pPr marL="0" indent="0">
              <a:buNone/>
            </a:pPr>
            <a:endParaRPr lang="en-GB" dirty="0"/>
          </a:p>
        </p:txBody>
      </p:sp>
    </p:spTree>
    <p:extLst>
      <p:ext uri="{BB962C8B-B14F-4D97-AF65-F5344CB8AC3E}">
        <p14:creationId xmlns:p14="http://schemas.microsoft.com/office/powerpoint/2010/main" val="32848240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a:bodyPr>
          <a:lstStyle/>
          <a:p>
            <a:r>
              <a:rPr lang="en-GB" altLang="en-US" sz="4000" dirty="0" smtClean="0"/>
              <a:t>Figurative language </a:t>
            </a:r>
          </a:p>
        </p:txBody>
      </p:sp>
      <p:sp>
        <p:nvSpPr>
          <p:cNvPr id="52227" name="Content Placeholder 2"/>
          <p:cNvSpPr>
            <a:spLocks noGrp="1"/>
          </p:cNvSpPr>
          <p:nvPr>
            <p:ph idx="1"/>
          </p:nvPr>
        </p:nvSpPr>
        <p:spPr/>
        <p:txBody>
          <a:bodyPr/>
          <a:lstStyle/>
          <a:p>
            <a:r>
              <a:rPr lang="en-GB" altLang="en-US" sz="3200" dirty="0" smtClean="0"/>
              <a:t>Simile</a:t>
            </a:r>
          </a:p>
          <a:p>
            <a:r>
              <a:rPr lang="en-GB" altLang="en-US" sz="3200" dirty="0" smtClean="0"/>
              <a:t>Metaphor</a:t>
            </a:r>
          </a:p>
          <a:p>
            <a:r>
              <a:rPr lang="en-GB" altLang="en-US" sz="3200" dirty="0" smtClean="0"/>
              <a:t>Personification</a:t>
            </a:r>
          </a:p>
          <a:p>
            <a:r>
              <a:rPr lang="en-GB" altLang="en-US" sz="3200" dirty="0" smtClean="0"/>
              <a:t>Alliteration</a:t>
            </a:r>
          </a:p>
          <a:p>
            <a:r>
              <a:rPr lang="en-GB" altLang="en-US" sz="3200" dirty="0" smtClean="0"/>
              <a:t>Onomatopoeia</a:t>
            </a:r>
          </a:p>
          <a:p>
            <a:endParaRPr lang="en-GB" altLang="en-US" dirty="0" smtClean="0"/>
          </a:p>
        </p:txBody>
      </p:sp>
    </p:spTree>
    <p:extLst>
      <p:ext uri="{BB962C8B-B14F-4D97-AF65-F5344CB8AC3E}">
        <p14:creationId xmlns:p14="http://schemas.microsoft.com/office/powerpoint/2010/main" val="8104091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GB" altLang="en-US" dirty="0" smtClean="0">
                <a:solidFill>
                  <a:srgbClr val="7030A0"/>
                </a:solidFill>
              </a:rPr>
              <a:t>Imagery</a:t>
            </a:r>
          </a:p>
        </p:txBody>
      </p:sp>
      <p:sp>
        <p:nvSpPr>
          <p:cNvPr id="53251" name="Content Placeholder 4"/>
          <p:cNvSpPr>
            <a:spLocks noGrp="1"/>
          </p:cNvSpPr>
          <p:nvPr>
            <p:ph idx="1"/>
          </p:nvPr>
        </p:nvSpPr>
        <p:spPr/>
        <p:txBody>
          <a:bodyPr/>
          <a:lstStyle/>
          <a:p>
            <a:endParaRPr lang="en-GB" altLang="en-US" smtClean="0"/>
          </a:p>
        </p:txBody>
      </p:sp>
      <p:sp>
        <p:nvSpPr>
          <p:cNvPr id="6" name="Rectangle 5"/>
          <p:cNvSpPr/>
          <p:nvPr/>
        </p:nvSpPr>
        <p:spPr>
          <a:xfrm>
            <a:off x="1992314" y="1989139"/>
            <a:ext cx="7920037" cy="1944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t>This type of question asks you to pick out a simile, metaphor or personification and comment on the effect it has on the passage.  </a:t>
            </a:r>
          </a:p>
        </p:txBody>
      </p:sp>
      <p:sp>
        <p:nvSpPr>
          <p:cNvPr id="7" name="Rectangle 6"/>
          <p:cNvSpPr/>
          <p:nvPr/>
        </p:nvSpPr>
        <p:spPr>
          <a:xfrm>
            <a:off x="1992314" y="4292600"/>
            <a:ext cx="7920037" cy="1944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t>To answer this type of question you must identify the two important parts of the imagery and explain what characteristics they share.  You will then have to comment on how this helps you to understand the first thing better.</a:t>
            </a:r>
          </a:p>
        </p:txBody>
      </p:sp>
    </p:spTree>
    <p:extLst>
      <p:ext uri="{BB962C8B-B14F-4D97-AF65-F5344CB8AC3E}">
        <p14:creationId xmlns:p14="http://schemas.microsoft.com/office/powerpoint/2010/main" val="5520302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92313" y="1"/>
            <a:ext cx="8229600" cy="765175"/>
          </a:xfrm>
        </p:spPr>
        <p:txBody>
          <a:bodyPr/>
          <a:lstStyle/>
          <a:p>
            <a:pPr eaLnBrk="1" hangingPunct="1"/>
            <a:r>
              <a:rPr lang="en-GB" altLang="en-US" smtClean="0">
                <a:solidFill>
                  <a:srgbClr val="FF0000"/>
                </a:solidFill>
                <a:latin typeface="Snap ITC" panose="04040A07060A02020202" pitchFamily="82" charset="0"/>
              </a:rPr>
              <a:t>Imagery</a:t>
            </a:r>
          </a:p>
        </p:txBody>
      </p:sp>
      <p:sp>
        <p:nvSpPr>
          <p:cNvPr id="5123" name="Rectangle 3"/>
          <p:cNvSpPr>
            <a:spLocks noGrp="1" noChangeArrowheads="1"/>
          </p:cNvSpPr>
          <p:nvPr>
            <p:ph type="body" idx="1"/>
          </p:nvPr>
        </p:nvSpPr>
        <p:spPr>
          <a:xfrm>
            <a:off x="1524000" y="692150"/>
            <a:ext cx="9144000" cy="6165850"/>
          </a:xfrm>
        </p:spPr>
        <p:txBody>
          <a:bodyPr>
            <a:normAutofit fontScale="92500" lnSpcReduction="20000"/>
          </a:bodyPr>
          <a:lstStyle/>
          <a:p>
            <a:pPr marL="609600" indent="-609600">
              <a:buNone/>
            </a:pPr>
            <a:r>
              <a:rPr lang="en-GB" altLang="en-US" sz="2800" dirty="0">
                <a:latin typeface="Comic Sans MS" panose="030F0702030302020204" pitchFamily="66" charset="0"/>
              </a:rPr>
              <a:t>To answer a question on imagery you need to:</a:t>
            </a:r>
          </a:p>
          <a:p>
            <a:pPr marL="609600" indent="-609600">
              <a:buFontTx/>
              <a:buAutoNum type="arabicPeriod"/>
            </a:pPr>
            <a:r>
              <a:rPr lang="en-GB" altLang="en-US" sz="2800" dirty="0">
                <a:latin typeface="Comic Sans MS" panose="030F0702030302020204" pitchFamily="66" charset="0"/>
              </a:rPr>
              <a:t>Say what two things are being compared</a:t>
            </a:r>
          </a:p>
          <a:p>
            <a:pPr marL="609600" indent="-609600">
              <a:buFontTx/>
              <a:buAutoNum type="arabicPeriod"/>
            </a:pPr>
            <a:r>
              <a:rPr lang="en-GB" altLang="en-US" sz="2800" dirty="0">
                <a:latin typeface="Comic Sans MS" panose="030F0702030302020204" pitchFamily="66" charset="0"/>
              </a:rPr>
              <a:t>Say why the picture being created is effective</a:t>
            </a:r>
          </a:p>
          <a:p>
            <a:pPr marL="609600" indent="-609600">
              <a:buNone/>
            </a:pPr>
            <a:endParaRPr lang="en-GB" altLang="en-US" sz="2800" dirty="0">
              <a:latin typeface="Comic Sans MS" panose="030F0702030302020204" pitchFamily="66" charset="0"/>
            </a:endParaRPr>
          </a:p>
          <a:p>
            <a:pPr marL="609600" indent="-609600">
              <a:buNone/>
            </a:pPr>
            <a:r>
              <a:rPr lang="en-GB" altLang="en-US" sz="2800" dirty="0">
                <a:latin typeface="Comic Sans MS" panose="030F0702030302020204" pitchFamily="66" charset="0"/>
              </a:rPr>
              <a:t>For example: </a:t>
            </a:r>
          </a:p>
          <a:p>
            <a:pPr marL="609600" indent="-609600">
              <a:buNone/>
            </a:pPr>
            <a:endParaRPr lang="en-GB" altLang="en-US" sz="2800" dirty="0">
              <a:latin typeface="Comic Sans MS" panose="030F0702030302020204" pitchFamily="66" charset="0"/>
            </a:endParaRPr>
          </a:p>
          <a:p>
            <a:pPr marL="609600" indent="-609600">
              <a:buNone/>
            </a:pPr>
            <a:r>
              <a:rPr lang="en-GB" altLang="en-US" sz="2800" b="1" u="sng" dirty="0">
                <a:latin typeface="Comic Sans MS" panose="030F0702030302020204" pitchFamily="66" charset="0"/>
              </a:rPr>
              <a:t>QUESTION</a:t>
            </a:r>
            <a:r>
              <a:rPr lang="en-GB" altLang="en-US" sz="2800" dirty="0">
                <a:latin typeface="Comic Sans MS" panose="030F0702030302020204" pitchFamily="66" charset="0"/>
              </a:rPr>
              <a:t>: explain why this image is </a:t>
            </a:r>
            <a:r>
              <a:rPr lang="en-GB" altLang="en-US" sz="2800" dirty="0" err="1">
                <a:latin typeface="Comic Sans MS" panose="030F0702030302020204" pitchFamily="66" charset="0"/>
              </a:rPr>
              <a:t>effective:</a:t>
            </a:r>
            <a:r>
              <a:rPr lang="en-GB" altLang="en-US" sz="2800" i="1" dirty="0" err="1">
                <a:solidFill>
                  <a:srgbClr val="FF0000"/>
                </a:solidFill>
                <a:latin typeface="Comic Sans MS" panose="030F0702030302020204" pitchFamily="66" charset="0"/>
              </a:rPr>
              <a:t>“The</a:t>
            </a:r>
            <a:r>
              <a:rPr lang="en-GB" altLang="en-US" sz="2800" i="1" dirty="0">
                <a:solidFill>
                  <a:srgbClr val="FF0000"/>
                </a:solidFill>
                <a:latin typeface="Comic Sans MS" panose="030F0702030302020204" pitchFamily="66" charset="0"/>
              </a:rPr>
              <a:t> teacher is like a witch”</a:t>
            </a:r>
            <a:endParaRPr lang="en-GB" altLang="en-US" sz="2800" dirty="0">
              <a:solidFill>
                <a:schemeClr val="accent2"/>
              </a:solidFill>
              <a:latin typeface="Comic Sans MS" panose="030F0702030302020204" pitchFamily="66" charset="0"/>
            </a:endParaRPr>
          </a:p>
          <a:p>
            <a:pPr marL="609600" indent="-609600">
              <a:buNone/>
            </a:pPr>
            <a:endParaRPr lang="en-GB" altLang="en-US" sz="2800" b="1" i="1" u="sng" dirty="0">
              <a:solidFill>
                <a:srgbClr val="FF0000"/>
              </a:solidFill>
              <a:latin typeface="Comic Sans MS" panose="030F0702030302020204" pitchFamily="66" charset="0"/>
            </a:endParaRPr>
          </a:p>
          <a:p>
            <a:pPr marL="609600" indent="-609600">
              <a:buNone/>
            </a:pPr>
            <a:r>
              <a:rPr lang="en-GB" altLang="en-US" sz="2800" b="1" i="1" u="sng" dirty="0">
                <a:solidFill>
                  <a:srgbClr val="FF0000"/>
                </a:solidFill>
                <a:latin typeface="Comic Sans MS" panose="030F0702030302020204" pitchFamily="66" charset="0"/>
              </a:rPr>
              <a:t>ANSWER</a:t>
            </a:r>
            <a:r>
              <a:rPr lang="en-GB" altLang="en-US" sz="2800" i="1" dirty="0">
                <a:solidFill>
                  <a:srgbClr val="FF0000"/>
                </a:solidFill>
                <a:latin typeface="Comic Sans MS" panose="030F0702030302020204" pitchFamily="66" charset="0"/>
              </a:rPr>
              <a:t>: The teacher is being compared to a witch.</a:t>
            </a:r>
          </a:p>
          <a:p>
            <a:pPr marL="609600" indent="-609600">
              <a:buNone/>
            </a:pPr>
            <a:r>
              <a:rPr lang="en-GB" altLang="en-US" sz="2800" i="1" dirty="0">
                <a:solidFill>
                  <a:srgbClr val="FF0000"/>
                </a:solidFill>
                <a:latin typeface="Comic Sans MS" panose="030F0702030302020204" pitchFamily="66" charset="0"/>
              </a:rPr>
              <a:t>This is effective as it make the teacher seem mean, nasty and evil. </a:t>
            </a:r>
          </a:p>
        </p:txBody>
      </p:sp>
    </p:spTree>
    <p:extLst>
      <p:ext uri="{BB962C8B-B14F-4D97-AF65-F5344CB8AC3E}">
        <p14:creationId xmlns:p14="http://schemas.microsoft.com/office/powerpoint/2010/main" val="24472269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 calcmode="lin" valueType="num">
                                      <p:cBhvr additive="base">
                                        <p:cTn id="25"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8" end="8"/>
                                            </p:txEl>
                                          </p:spTgt>
                                        </p:tgtEl>
                                        <p:attrNameLst>
                                          <p:attrName>style.visibility</p:attrName>
                                        </p:attrNameLst>
                                      </p:cBhvr>
                                      <p:to>
                                        <p:strVal val="visible"/>
                                      </p:to>
                                    </p:set>
                                    <p:anim calcmode="lin" valueType="num">
                                      <p:cBhvr additive="base">
                                        <p:cTn id="31"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9" end="9"/>
                                            </p:txEl>
                                          </p:spTgt>
                                        </p:tgtEl>
                                        <p:attrNameLst>
                                          <p:attrName>style.visibility</p:attrName>
                                        </p:attrNameLst>
                                      </p:cBhvr>
                                      <p:to>
                                        <p:strVal val="visible"/>
                                      </p:to>
                                    </p:set>
                                    <p:anim calcmode="lin" valueType="num">
                                      <p:cBhvr additive="base">
                                        <p:cTn id="37" dur="500" fill="hold"/>
                                        <p:tgtEl>
                                          <p:spTgt spid="512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GB" altLang="en-US" dirty="0" smtClean="0"/>
              <a:t>For example:</a:t>
            </a:r>
          </a:p>
        </p:txBody>
      </p:sp>
      <p:sp>
        <p:nvSpPr>
          <p:cNvPr id="54275" name="Content Placeholder 2"/>
          <p:cNvSpPr>
            <a:spLocks noGrp="1"/>
          </p:cNvSpPr>
          <p:nvPr>
            <p:ph idx="1"/>
          </p:nvPr>
        </p:nvSpPr>
        <p:spPr/>
        <p:txBody>
          <a:bodyPr>
            <a:noAutofit/>
          </a:bodyPr>
          <a:lstStyle/>
          <a:p>
            <a:r>
              <a:rPr lang="en-GB" altLang="en-US" sz="2800" dirty="0" smtClean="0"/>
              <a:t>He slammed the door shut behind him, held his breath and listened.  A single aircraft’s engines, far out at sea.  </a:t>
            </a:r>
            <a:r>
              <a:rPr lang="en-GB" altLang="en-US" sz="2800" i="1" dirty="0" smtClean="0"/>
              <a:t> </a:t>
            </a:r>
            <a:r>
              <a:rPr lang="en-GB" altLang="en-US" sz="2800" i="1" dirty="0" err="1" smtClean="0"/>
              <a:t>Vroomah</a:t>
            </a:r>
            <a:r>
              <a:rPr lang="en-GB" altLang="en-US" sz="2800" i="1" dirty="0" smtClean="0"/>
              <a:t>, </a:t>
            </a:r>
            <a:r>
              <a:rPr lang="en-GB" altLang="en-US" sz="2800" i="1" dirty="0" err="1" smtClean="0"/>
              <a:t>vroomah</a:t>
            </a:r>
            <a:r>
              <a:rPr lang="en-GB" altLang="en-US" sz="2800" i="1" dirty="0" smtClean="0"/>
              <a:t>, </a:t>
            </a:r>
            <a:r>
              <a:rPr lang="en-GB" altLang="en-US" sz="2800" i="1" dirty="0" err="1" smtClean="0"/>
              <a:t>vroomah</a:t>
            </a:r>
            <a:r>
              <a:rPr lang="en-GB" altLang="en-US" sz="2800" i="1" dirty="0" smtClean="0"/>
              <a:t>.  </a:t>
            </a:r>
            <a:r>
              <a:rPr lang="en-GB" altLang="en-US" sz="2800" dirty="0" smtClean="0"/>
              <a:t> A Jerry.  But nothing to worry about yet.  Two guns fired, one after another.  Two brilliant points of white, lighting up a black landscape of greenhouse, sweet-pea trellises and cucumber frames.  A rolling carpet of echoes.  Still out at sea.  </a:t>
            </a:r>
          </a:p>
          <a:p>
            <a:r>
              <a:rPr lang="en-GB" altLang="en-US" sz="2800" b="1" dirty="0" smtClean="0"/>
              <a:t>Comment on the effectiveness of ‘rolling carpet of echoes’.</a:t>
            </a:r>
          </a:p>
        </p:txBody>
      </p:sp>
    </p:spTree>
    <p:extLst>
      <p:ext uri="{BB962C8B-B14F-4D97-AF65-F5344CB8AC3E}">
        <p14:creationId xmlns:p14="http://schemas.microsoft.com/office/powerpoint/2010/main" val="12482455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92313" y="260350"/>
            <a:ext cx="8229600" cy="1143000"/>
          </a:xfrm>
        </p:spPr>
        <p:txBody>
          <a:bodyPr/>
          <a:lstStyle/>
          <a:p>
            <a:r>
              <a:rPr lang="en-GB" altLang="en-US" smtClean="0"/>
              <a:t>A possible answer:</a:t>
            </a:r>
          </a:p>
        </p:txBody>
      </p:sp>
      <p:sp>
        <p:nvSpPr>
          <p:cNvPr id="55299" name="Content Placeholder 2"/>
          <p:cNvSpPr>
            <a:spLocks noGrp="1"/>
          </p:cNvSpPr>
          <p:nvPr>
            <p:ph idx="1"/>
          </p:nvPr>
        </p:nvSpPr>
        <p:spPr>
          <a:xfrm>
            <a:off x="1524001" y="1133475"/>
            <a:ext cx="8322128" cy="1709737"/>
          </a:xfrm>
        </p:spPr>
        <p:txBody>
          <a:bodyPr/>
          <a:lstStyle/>
          <a:p>
            <a:r>
              <a:rPr lang="en-GB" altLang="en-US" dirty="0" smtClean="0"/>
              <a:t>A ‘rolling carpet of echoes’ is sort of like the sound because it keeps going until there is nothing left.  </a:t>
            </a:r>
          </a:p>
        </p:txBody>
      </p:sp>
      <p:sp>
        <p:nvSpPr>
          <p:cNvPr id="4" name="Rectangle 3"/>
          <p:cNvSpPr/>
          <p:nvPr/>
        </p:nvSpPr>
        <p:spPr>
          <a:xfrm>
            <a:off x="6816726" y="2492375"/>
            <a:ext cx="3943803" cy="1081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t>This is not altogether incorrect, however it is not clear.</a:t>
            </a:r>
          </a:p>
        </p:txBody>
      </p:sp>
      <p:sp>
        <p:nvSpPr>
          <p:cNvPr id="5" name="Rectangle 4"/>
          <p:cNvSpPr/>
          <p:nvPr/>
        </p:nvSpPr>
        <p:spPr>
          <a:xfrm>
            <a:off x="1524001" y="2708275"/>
            <a:ext cx="4321175" cy="1081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t>A clear answer needs to look more carefully at both the parts of the image</a:t>
            </a:r>
          </a:p>
        </p:txBody>
      </p:sp>
      <p:sp>
        <p:nvSpPr>
          <p:cNvPr id="6" name="Horizontal Scroll 5"/>
          <p:cNvSpPr/>
          <p:nvPr/>
        </p:nvSpPr>
        <p:spPr>
          <a:xfrm>
            <a:off x="1306286" y="3644900"/>
            <a:ext cx="8750527" cy="302418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t>To answer an imagery question you must:</a:t>
            </a:r>
          </a:p>
          <a:p>
            <a:pPr>
              <a:buFont typeface="Wingdings" pitchFamily="2" charset="2"/>
              <a:buChar char="v"/>
              <a:defRPr/>
            </a:pPr>
            <a:r>
              <a:rPr lang="en-GB" b="1" dirty="0"/>
              <a:t>Identify and name the image used – metaphor, simile or personification</a:t>
            </a:r>
            <a:endParaRPr lang="en-GB" dirty="0"/>
          </a:p>
          <a:p>
            <a:pPr>
              <a:buFont typeface="Wingdings" pitchFamily="2" charset="2"/>
              <a:buChar char="v"/>
              <a:defRPr/>
            </a:pPr>
            <a:r>
              <a:rPr lang="en-GB" b="1" dirty="0"/>
              <a:t>Explain what qualities the better known thing shares with the lesser. You can introduce this with the phrase: “Just as…” </a:t>
            </a:r>
            <a:endParaRPr lang="en-GB" dirty="0"/>
          </a:p>
          <a:p>
            <a:pPr>
              <a:buFont typeface="Wingdings" pitchFamily="2" charset="2"/>
              <a:buChar char="v"/>
              <a:defRPr/>
            </a:pPr>
            <a:r>
              <a:rPr lang="en-GB" b="1" dirty="0"/>
              <a:t>Look at what these qualities tell us about the lesser known thing. You can use the following phrase: “so too…”</a:t>
            </a:r>
          </a:p>
          <a:p>
            <a:pPr>
              <a:buFont typeface="Wingdings" pitchFamily="2" charset="2"/>
              <a:buChar char="v"/>
              <a:defRPr/>
            </a:pPr>
            <a:r>
              <a:rPr lang="en-GB" b="1" dirty="0"/>
              <a:t>“Just as...so too...”</a:t>
            </a:r>
            <a:endParaRPr lang="en-GB" dirty="0"/>
          </a:p>
          <a:p>
            <a:pPr>
              <a:defRPr/>
            </a:pPr>
            <a:endParaRPr lang="en-GB" sz="1200" b="1" dirty="0"/>
          </a:p>
        </p:txBody>
      </p:sp>
      <p:pic>
        <p:nvPicPr>
          <p:cNvPr id="55303" name="Picture 7" descr="thumbnailCASM0MUT.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60529" y="4912406"/>
            <a:ext cx="1204912"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7801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GB" altLang="en-US" smtClean="0"/>
              <a:t>A better answer:</a:t>
            </a:r>
          </a:p>
        </p:txBody>
      </p:sp>
      <p:sp>
        <p:nvSpPr>
          <p:cNvPr id="56323" name="Content Placeholder 2"/>
          <p:cNvSpPr>
            <a:spLocks noGrp="1"/>
          </p:cNvSpPr>
          <p:nvPr>
            <p:ph idx="1"/>
          </p:nvPr>
        </p:nvSpPr>
        <p:spPr>
          <a:xfrm>
            <a:off x="2135188" y="1935164"/>
            <a:ext cx="7777162" cy="2789237"/>
          </a:xfrm>
        </p:spPr>
        <p:txBody>
          <a:bodyPr/>
          <a:lstStyle/>
          <a:p>
            <a:r>
              <a:rPr lang="en-GB" altLang="en-US" smtClean="0"/>
              <a:t>The metaphor ‘A rolling carpet of echoes’ is effective because, just as the movement of a carpet  unravelling and moving away until there is nothing left, so too does an echo move away and diminish until there is nothing left.  This is effective as it helps the reader to imagine the sound of the gunfire moving away and becoming ever less.  </a:t>
            </a:r>
          </a:p>
        </p:txBody>
      </p:sp>
      <p:sp>
        <p:nvSpPr>
          <p:cNvPr id="4" name="Rectangle 3"/>
          <p:cNvSpPr/>
          <p:nvPr/>
        </p:nvSpPr>
        <p:spPr>
          <a:xfrm>
            <a:off x="7680326" y="908051"/>
            <a:ext cx="2232024" cy="981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dirty="0"/>
              <a:t>‘Just as’ the first part of the image is dealt with</a:t>
            </a:r>
          </a:p>
        </p:txBody>
      </p:sp>
      <p:cxnSp>
        <p:nvCxnSpPr>
          <p:cNvPr id="6" name="Straight Arrow Connector 5"/>
          <p:cNvCxnSpPr/>
          <p:nvPr/>
        </p:nvCxnSpPr>
        <p:spPr>
          <a:xfrm flipH="1">
            <a:off x="5808663" y="1700213"/>
            <a:ext cx="1943100" cy="792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847850" y="4941889"/>
            <a:ext cx="2160588" cy="935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a:t>
            </a:r>
            <a:r>
              <a:rPr lang="en-GB" sz="2000" dirty="0"/>
              <a:t>So to...’ the second part of the image is dealt with</a:t>
            </a:r>
          </a:p>
        </p:txBody>
      </p:sp>
      <p:cxnSp>
        <p:nvCxnSpPr>
          <p:cNvPr id="9" name="Straight Arrow Connector 8"/>
          <p:cNvCxnSpPr/>
          <p:nvPr/>
        </p:nvCxnSpPr>
        <p:spPr>
          <a:xfrm flipV="1">
            <a:off x="2135189" y="3500439"/>
            <a:ext cx="2160587" cy="15128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880099" y="5084762"/>
            <a:ext cx="4259943" cy="16099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t>This last sentence helps relate your point clearly to the passage and explains the effectiveness of the image.</a:t>
            </a:r>
          </a:p>
        </p:txBody>
      </p:sp>
      <p:cxnSp>
        <p:nvCxnSpPr>
          <p:cNvPr id="12" name="Straight Arrow Connector 11"/>
          <p:cNvCxnSpPr/>
          <p:nvPr/>
        </p:nvCxnSpPr>
        <p:spPr>
          <a:xfrm flipH="1" flipV="1">
            <a:off x="7680325" y="4797426"/>
            <a:ext cx="647700" cy="360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5591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GB" altLang="en-US" dirty="0" smtClean="0"/>
              <a:t>Now try </a:t>
            </a:r>
            <a:r>
              <a:rPr lang="en-GB" altLang="en-US" dirty="0" err="1" smtClean="0"/>
              <a:t>THis</a:t>
            </a:r>
            <a:r>
              <a:rPr lang="en-GB" altLang="en-US" dirty="0" smtClean="0"/>
              <a:t>:</a:t>
            </a:r>
          </a:p>
        </p:txBody>
      </p:sp>
      <p:sp>
        <p:nvSpPr>
          <p:cNvPr id="57347" name="Content Placeholder 2"/>
          <p:cNvSpPr>
            <a:spLocks noGrp="1"/>
          </p:cNvSpPr>
          <p:nvPr>
            <p:ph idx="1"/>
          </p:nvPr>
        </p:nvSpPr>
        <p:spPr/>
        <p:txBody>
          <a:bodyPr/>
          <a:lstStyle/>
          <a:p>
            <a:r>
              <a:rPr lang="en-GB" altLang="en-US" smtClean="0"/>
              <a:t>God, Mam and Dad were taking their time tonight.  What was keeping them? That Jerry was getting closer.  More guns were firing now.  The garden, every detail of it, the bird bath and the concrete rabbit, flashed black, white, black, white, black, white.  There was a whispering in the air.  Gun shrapnel falling like rain...they shouldn’t be doing </a:t>
            </a:r>
            <a:r>
              <a:rPr lang="en-GB" altLang="en-US" i="1" smtClean="0"/>
              <a:t>that.</a:t>
            </a:r>
            <a:endParaRPr lang="en-GB" altLang="en-US" smtClean="0"/>
          </a:p>
          <a:p>
            <a:endParaRPr lang="en-GB" altLang="en-US" smtClean="0"/>
          </a:p>
          <a:p>
            <a:r>
              <a:rPr lang="en-GB" altLang="en-US" b="1" smtClean="0"/>
              <a:t>Find and comment on the effectiveness of the simile in the above passage</a:t>
            </a:r>
            <a:r>
              <a:rPr lang="en-GB" altLang="en-US" smtClean="0"/>
              <a:t>.</a:t>
            </a:r>
          </a:p>
        </p:txBody>
      </p:sp>
    </p:spTree>
    <p:extLst>
      <p:ext uri="{BB962C8B-B14F-4D97-AF65-F5344CB8AC3E}">
        <p14:creationId xmlns:p14="http://schemas.microsoft.com/office/powerpoint/2010/main" val="34647949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714703" y="0"/>
            <a:ext cx="11172496" cy="4525963"/>
          </a:xfrm>
        </p:spPr>
        <p:txBody>
          <a:bodyPr>
            <a:noAutofit/>
          </a:bodyPr>
          <a:lstStyle/>
          <a:p>
            <a:pPr marL="0" indent="0">
              <a:buNone/>
            </a:pPr>
            <a:r>
              <a:rPr lang="en-GB" sz="2800" b="1" u="sng" dirty="0" smtClean="0">
                <a:latin typeface="ImprintMT"/>
              </a:rPr>
              <a:t>Try these: </a:t>
            </a:r>
          </a:p>
          <a:p>
            <a:pPr marL="0" indent="0">
              <a:buNone/>
            </a:pPr>
            <a:r>
              <a:rPr lang="en-GB" sz="2800" dirty="0" smtClean="0">
                <a:latin typeface="ImprintMT"/>
              </a:rPr>
              <a:t>Quickly </a:t>
            </a:r>
            <a:r>
              <a:rPr lang="en-GB" sz="2800" dirty="0">
                <a:latin typeface="ImprintMT"/>
              </a:rPr>
              <a:t>then she began to walk—but </a:t>
            </a:r>
            <a:r>
              <a:rPr lang="en-GB" sz="2800" b="1" u="sng" dirty="0">
                <a:solidFill>
                  <a:srgbClr val="002060"/>
                </a:solidFill>
                <a:latin typeface="ImprintMT"/>
              </a:rPr>
              <a:t>it was like walking on a bouncy narrow </a:t>
            </a:r>
            <a:r>
              <a:rPr lang="en-GB" sz="2800" b="1" u="sng" dirty="0" smtClean="0">
                <a:solidFill>
                  <a:srgbClr val="002060"/>
                </a:solidFill>
                <a:latin typeface="ImprintMT"/>
              </a:rPr>
              <a:t>plank between </a:t>
            </a:r>
            <a:r>
              <a:rPr lang="en-GB" sz="2800" b="1" u="sng" dirty="0">
                <a:solidFill>
                  <a:srgbClr val="002060"/>
                </a:solidFill>
                <a:latin typeface="ImprintMT"/>
              </a:rPr>
              <a:t>skyscrapers</a:t>
            </a:r>
            <a:r>
              <a:rPr lang="en-GB" sz="2800" dirty="0">
                <a:latin typeface="ImprintMT"/>
              </a:rPr>
              <a:t>. She lifted each foot carefully and set it down firmly and yet </a:t>
            </a:r>
            <a:r>
              <a:rPr lang="en-GB" sz="2800" dirty="0" smtClean="0">
                <a:latin typeface="ImprintMT"/>
              </a:rPr>
              <a:t>gently. As </a:t>
            </a:r>
            <a:r>
              <a:rPr lang="en-GB" sz="2800" dirty="0">
                <a:latin typeface="ImprintMT"/>
              </a:rPr>
              <a:t>fast as she dared, and yet quite slow. But soon—she couldn’t help it—she </a:t>
            </a:r>
            <a:r>
              <a:rPr lang="en-GB" sz="2800" dirty="0" smtClean="0">
                <a:latin typeface="ImprintMT"/>
              </a:rPr>
              <a:t>started running</a:t>
            </a:r>
            <a:r>
              <a:rPr lang="en-GB" sz="2800" dirty="0">
                <a:latin typeface="ImprintMT"/>
              </a:rPr>
              <a:t>. What if that earthquake shock had brought the ceiling down on her mother? </a:t>
            </a:r>
            <a:r>
              <a:rPr lang="en-GB" sz="2800" dirty="0" smtClean="0">
                <a:latin typeface="ImprintMT"/>
              </a:rPr>
              <a:t>Or even </a:t>
            </a:r>
            <a:r>
              <a:rPr lang="en-GB" sz="2800" b="1" u="sng" dirty="0">
                <a:solidFill>
                  <a:srgbClr val="002060"/>
                </a:solidFill>
                <a:latin typeface="ImprintMT"/>
              </a:rPr>
              <a:t>shaken the village flat, like dominoes</a:t>
            </a:r>
            <a:r>
              <a:rPr lang="en-GB" sz="2800" dirty="0">
                <a:latin typeface="ImprintMT"/>
              </a:rPr>
              <a:t>? And what if some great towering piece </a:t>
            </a:r>
            <a:r>
              <a:rPr lang="en-GB" sz="2800" dirty="0" smtClean="0">
                <a:latin typeface="ImprintMT"/>
              </a:rPr>
              <a:t>of machinery, at </a:t>
            </a:r>
            <a:r>
              <a:rPr lang="en-GB" sz="2800" dirty="0">
                <a:latin typeface="ImprintMT"/>
              </a:rPr>
              <a:t>the factory, had toppled on to her father</a:t>
            </a:r>
            <a:r>
              <a:rPr lang="en-GB" sz="2800" dirty="0" smtClean="0">
                <a:latin typeface="ImprintMT"/>
              </a:rPr>
              <a:t>?</a:t>
            </a:r>
          </a:p>
          <a:p>
            <a:pPr marL="0" indent="0">
              <a:buNone/>
            </a:pPr>
            <a:r>
              <a:rPr lang="en-GB" altLang="en-US" sz="2800" dirty="0" smtClean="0">
                <a:solidFill>
                  <a:srgbClr val="002060"/>
                </a:solidFill>
              </a:rPr>
              <a:t>How does the writer’s use of imagery add to the description of </a:t>
            </a:r>
            <a:r>
              <a:rPr lang="en-GB" altLang="en-US" sz="2800" smtClean="0">
                <a:solidFill>
                  <a:srgbClr val="002060"/>
                </a:solidFill>
              </a:rPr>
              <a:t>the earthquake?</a:t>
            </a:r>
            <a:endParaRPr lang="en-GB" altLang="en-US" sz="2800" dirty="0">
              <a:solidFill>
                <a:srgbClr val="002060"/>
              </a:solidFill>
            </a:endParaRPr>
          </a:p>
          <a:p>
            <a:pPr marL="0" indent="0">
              <a:lnSpc>
                <a:spcPct val="80000"/>
              </a:lnSpc>
              <a:buNone/>
            </a:pPr>
            <a:r>
              <a:rPr lang="en-GB" altLang="en-US" sz="2800" dirty="0" smtClean="0"/>
              <a:t>1. “Shaken </a:t>
            </a:r>
            <a:r>
              <a:rPr lang="en-GB" altLang="en-US" sz="2800" dirty="0"/>
              <a:t>the village flat, like dominoes” </a:t>
            </a:r>
          </a:p>
          <a:p>
            <a:pPr marL="0" indent="0">
              <a:lnSpc>
                <a:spcPct val="80000"/>
              </a:lnSpc>
              <a:buNone/>
            </a:pPr>
            <a:r>
              <a:rPr lang="en-GB" altLang="en-US" sz="2800" dirty="0" smtClean="0"/>
              <a:t>2. “it </a:t>
            </a:r>
            <a:r>
              <a:rPr lang="en-GB" altLang="en-US" sz="2800" dirty="0"/>
              <a:t>was like walking on a bouncy narrow plank between two sky scrappers” </a:t>
            </a:r>
          </a:p>
        </p:txBody>
      </p:sp>
    </p:spTree>
    <p:extLst>
      <p:ext uri="{BB962C8B-B14F-4D97-AF65-F5344CB8AC3E}">
        <p14:creationId xmlns:p14="http://schemas.microsoft.com/office/powerpoint/2010/main" val="813181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472966"/>
            <a:ext cx="9905999" cy="5318235"/>
          </a:xfrm>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From this we can work out: </a:t>
            </a:r>
          </a:p>
          <a:p>
            <a:pPr marL="0" indent="0">
              <a:buNone/>
            </a:pPr>
            <a:endParaRPr lang="en-GB" dirty="0" smtClean="0"/>
          </a:p>
          <a:p>
            <a:pPr marL="457200" indent="-457200">
              <a:buAutoNum type="arabicPeriod"/>
            </a:pPr>
            <a:r>
              <a:rPr lang="en-GB" dirty="0" smtClean="0"/>
              <a:t>He used to live in Glasgow</a:t>
            </a:r>
          </a:p>
          <a:p>
            <a:pPr marL="457200" indent="-457200">
              <a:buAutoNum type="arabicPeriod"/>
            </a:pPr>
            <a:r>
              <a:rPr lang="en-GB" dirty="0" smtClean="0"/>
              <a:t>It was a considerable time ago</a:t>
            </a:r>
          </a:p>
          <a:p>
            <a:pPr marL="457200" indent="-457200">
              <a:buAutoNum type="arabicPeriod"/>
            </a:pPr>
            <a:r>
              <a:rPr lang="en-GB" dirty="0" smtClean="0"/>
              <a:t>He has been talking to someone about the area he used to live in</a:t>
            </a:r>
            <a:endParaRPr lang="en-GB" dirty="0"/>
          </a:p>
        </p:txBody>
      </p:sp>
      <p:sp>
        <p:nvSpPr>
          <p:cNvPr id="4" name="Rectangle 3"/>
          <p:cNvSpPr/>
          <p:nvPr/>
        </p:nvSpPr>
        <p:spPr>
          <a:xfrm>
            <a:off x="1513490" y="662152"/>
            <a:ext cx="8734096" cy="1040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“I remember it well. Mind you, I’m told the tenements we lived in have all been demolished, I probably wouldn’t recognise it now.” </a:t>
            </a:r>
            <a:endParaRPr lang="en-GB" sz="2400" dirty="0"/>
          </a:p>
        </p:txBody>
      </p:sp>
    </p:spTree>
    <p:extLst>
      <p:ext uri="{BB962C8B-B14F-4D97-AF65-F5344CB8AC3E}">
        <p14:creationId xmlns:p14="http://schemas.microsoft.com/office/powerpoint/2010/main" val="1927171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546538"/>
            <a:ext cx="9905999" cy="5244663"/>
          </a:xfrm>
        </p:spPr>
        <p:txBody>
          <a:bodyPr/>
          <a:lstStyle/>
          <a:p>
            <a:pPr marL="0" indent="0">
              <a:buNone/>
            </a:pPr>
            <a:r>
              <a:rPr lang="en-GB" dirty="0" smtClean="0"/>
              <a:t>Now try to make deductions from the following excerpts from the passage. </a:t>
            </a:r>
          </a:p>
          <a:p>
            <a:pPr marL="0" indent="0">
              <a:buNone/>
            </a:pPr>
            <a:r>
              <a:rPr lang="en-GB" dirty="0" smtClean="0"/>
              <a:t>Write down what you can work out from each of them.</a:t>
            </a:r>
          </a:p>
          <a:p>
            <a:pPr marL="0" indent="0">
              <a:buNone/>
            </a:pPr>
            <a:endParaRPr lang="en-GB" dirty="0"/>
          </a:p>
          <a:p>
            <a:pPr marL="0" indent="0">
              <a:buNone/>
            </a:pPr>
            <a:endParaRPr lang="en-GB" dirty="0"/>
          </a:p>
        </p:txBody>
      </p:sp>
      <p:sp>
        <p:nvSpPr>
          <p:cNvPr id="4" name="Rectangle 3"/>
          <p:cNvSpPr/>
          <p:nvPr/>
        </p:nvSpPr>
        <p:spPr>
          <a:xfrm>
            <a:off x="1303283" y="2017986"/>
            <a:ext cx="9490841" cy="746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GB" dirty="0" smtClean="0"/>
              <a:t>When did you get back? </a:t>
            </a:r>
          </a:p>
          <a:p>
            <a:r>
              <a:rPr lang="en-GB" dirty="0" smtClean="0"/>
              <a:t>“Yesterday. We took the sleeper from Central Station”</a:t>
            </a:r>
            <a:endParaRPr lang="en-GB" dirty="0"/>
          </a:p>
        </p:txBody>
      </p:sp>
      <p:sp>
        <p:nvSpPr>
          <p:cNvPr id="5" name="Rectangle 4"/>
          <p:cNvSpPr/>
          <p:nvPr/>
        </p:nvSpPr>
        <p:spPr>
          <a:xfrm>
            <a:off x="1303282" y="3069021"/>
            <a:ext cx="9490841" cy="746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2. The machine beeped reassuringly beside the bed.</a:t>
            </a:r>
            <a:endParaRPr lang="en-GB" dirty="0"/>
          </a:p>
        </p:txBody>
      </p:sp>
      <p:sp>
        <p:nvSpPr>
          <p:cNvPr id="6" name="Rectangle 5"/>
          <p:cNvSpPr/>
          <p:nvPr/>
        </p:nvSpPr>
        <p:spPr>
          <a:xfrm>
            <a:off x="1303282" y="4056993"/>
            <a:ext cx="9490841" cy="840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 “Made way for high rise flats. Not the same at all. We knew everyone in our street. No need to lock the doors back then you know!”</a:t>
            </a:r>
            <a:endParaRPr lang="en-GB" dirty="0"/>
          </a:p>
        </p:txBody>
      </p:sp>
      <p:sp>
        <p:nvSpPr>
          <p:cNvPr id="7" name="Rectangle 6"/>
          <p:cNvSpPr/>
          <p:nvPr/>
        </p:nvSpPr>
        <p:spPr>
          <a:xfrm>
            <a:off x="1303282" y="5213131"/>
            <a:ext cx="9490841" cy="641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4. “Yes we are a close bunch in east – East…” </a:t>
            </a:r>
          </a:p>
          <a:p>
            <a:r>
              <a:rPr lang="en-GB" dirty="0" smtClean="0"/>
              <a:t>“East View Quadrant.” </a:t>
            </a:r>
            <a:endParaRPr lang="en-GB" dirty="0"/>
          </a:p>
        </p:txBody>
      </p:sp>
      <p:sp>
        <p:nvSpPr>
          <p:cNvPr id="8" name="Rectangle 7"/>
          <p:cNvSpPr/>
          <p:nvPr/>
        </p:nvSpPr>
        <p:spPr>
          <a:xfrm>
            <a:off x="1303282" y="6096001"/>
            <a:ext cx="9490841" cy="578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 “That’s it.” He stabbed his finger into the air with an effort. “That’s where I lived. ”</a:t>
            </a:r>
            <a:endParaRPr lang="en-GB" dirty="0"/>
          </a:p>
        </p:txBody>
      </p:sp>
    </p:spTree>
    <p:extLst>
      <p:ext uri="{BB962C8B-B14F-4D97-AF65-F5344CB8AC3E}">
        <p14:creationId xmlns:p14="http://schemas.microsoft.com/office/powerpoint/2010/main" val="65255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smtClean="0"/>
              <a:t>By doing this we can start to understand what is happening in the story. </a:t>
            </a:r>
          </a:p>
          <a:p>
            <a:r>
              <a:rPr lang="en-GB" sz="2800" dirty="0" smtClean="0"/>
              <a:t>Try to </a:t>
            </a:r>
            <a:r>
              <a:rPr lang="en-GB" sz="2800" u="sng" dirty="0" smtClean="0">
                <a:solidFill>
                  <a:srgbClr val="FF0000"/>
                </a:solidFill>
              </a:rPr>
              <a:t>summarise</a:t>
            </a:r>
            <a:r>
              <a:rPr lang="en-GB" sz="2800" dirty="0" smtClean="0"/>
              <a:t> the story so far. </a:t>
            </a:r>
            <a:endParaRPr lang="en-GB" sz="2800" dirty="0"/>
          </a:p>
        </p:txBody>
      </p:sp>
    </p:spTree>
    <p:extLst>
      <p:ext uri="{BB962C8B-B14F-4D97-AF65-F5344CB8AC3E}">
        <p14:creationId xmlns:p14="http://schemas.microsoft.com/office/powerpoint/2010/main" val="3511233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5931" y="651640"/>
            <a:ext cx="10794124" cy="5927835"/>
          </a:xfrm>
        </p:spPr>
        <p:txBody>
          <a:bodyPr>
            <a:normAutofit fontScale="77500" lnSpcReduction="20000"/>
          </a:bodyPr>
          <a:lstStyle/>
          <a:p>
            <a:pPr marL="0" indent="0">
              <a:buNone/>
            </a:pPr>
            <a:r>
              <a:rPr lang="en-GB" dirty="0" smtClean="0"/>
              <a:t>Dusk drained the place of colour, leaving it full of shifting </a:t>
            </a:r>
            <a:r>
              <a:rPr lang="en-GB" dirty="0" err="1" smtClean="0"/>
              <a:t>gray</a:t>
            </a:r>
            <a:r>
              <a:rPr lang="en-GB" dirty="0" smtClean="0"/>
              <a:t> shadows. Rosa waited in the angle under the stairs, a small black shadow herself. Her eyes glittered as she scanned the hall. On one side, high windows showed trees and bushes, black against the frosty sky. Along the opposite wall, outlines of a row of desks and chairs looked soft and furry in the gloom. Straight ahead of her were the display boards. Each was covered with black and white photographs. </a:t>
            </a:r>
          </a:p>
          <a:p>
            <a:pPr marL="0" indent="0">
              <a:buNone/>
            </a:pPr>
            <a:r>
              <a:rPr lang="en-GB" dirty="0" smtClean="0"/>
              <a:t>Rosa took a deep breath and glided silently across the floor towards them. The photograph she was looking at was entitled, “Blue”. It showed a boy slouched against a wall wearing nothing but a pair of jeans. Even in the darkness Rosa could see that it was stunning. She bit her lip, gave a tug and the photograph tore free.</a:t>
            </a:r>
          </a:p>
          <a:p>
            <a:pPr marL="0" indent="0">
              <a:buNone/>
            </a:pPr>
            <a:r>
              <a:rPr lang="en-GB" dirty="0" smtClean="0"/>
              <a:t>The noise came as she moved back from the board. It was the squeak of a trainer sole on the polished floor and she recognised it instantly. Rosa turned slowly, cold with this knowledge. </a:t>
            </a:r>
          </a:p>
          <a:p>
            <a:pPr marL="0" indent="0">
              <a:buNone/>
            </a:pPr>
            <a:r>
              <a:rPr lang="en-GB" dirty="0" smtClean="0"/>
              <a:t>She was too frightened to scream. The cold turned to ice in her stomach. A shadow moved towards her and became a hulking figure. Rosa could see that he was smiling, his teeth shone in the gloom. He tutted slowly, shaking his head, and his smile stretched wider. </a:t>
            </a:r>
          </a:p>
          <a:p>
            <a:pPr marL="0" indent="0">
              <a:buNone/>
            </a:pPr>
            <a:r>
              <a:rPr lang="en-GB" dirty="0" smtClean="0"/>
              <a:t>“</a:t>
            </a:r>
            <a:r>
              <a:rPr lang="en-GB" dirty="0" err="1" smtClean="0"/>
              <a:t>Gotcha</a:t>
            </a:r>
            <a:r>
              <a:rPr lang="en-GB" dirty="0" smtClean="0"/>
              <a:t>!” he said. </a:t>
            </a:r>
          </a:p>
          <a:p>
            <a:endParaRPr lang="en-GB" dirty="0"/>
          </a:p>
          <a:p>
            <a:pPr marL="0" indent="0">
              <a:buNone/>
            </a:pPr>
            <a:r>
              <a:rPr lang="en-GB" dirty="0" smtClean="0"/>
              <a:t>Adapted from “Welcome To The Real World” by Ann Coburn </a:t>
            </a:r>
            <a:endParaRPr lang="en-GB" dirty="0"/>
          </a:p>
        </p:txBody>
      </p:sp>
    </p:spTree>
    <p:extLst>
      <p:ext uri="{BB962C8B-B14F-4D97-AF65-F5344CB8AC3E}">
        <p14:creationId xmlns:p14="http://schemas.microsoft.com/office/powerpoint/2010/main" val="61870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t>
            </a:r>
            <a:br>
              <a:rPr lang="en-GB" dirty="0" smtClean="0"/>
            </a:br>
            <a:r>
              <a:rPr lang="en-GB" dirty="0"/>
              <a:t/>
            </a:r>
            <a:br>
              <a:rPr lang="en-GB" dirty="0"/>
            </a:br>
            <a:r>
              <a:rPr lang="en-GB" dirty="0" smtClean="0"/>
              <a:t/>
            </a:r>
            <a:br>
              <a:rPr lang="en-GB" dirty="0" smtClean="0"/>
            </a:br>
            <a:r>
              <a:rPr lang="en-GB" dirty="0" smtClean="0"/>
              <a:t>Deduction</a:t>
            </a: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endParaRPr lang="en-GB" dirty="0"/>
          </a:p>
        </p:txBody>
      </p:sp>
      <p:sp>
        <p:nvSpPr>
          <p:cNvPr id="3" name="Content Placeholder 2"/>
          <p:cNvSpPr>
            <a:spLocks noGrp="1"/>
          </p:cNvSpPr>
          <p:nvPr>
            <p:ph idx="1"/>
          </p:nvPr>
        </p:nvSpPr>
        <p:spPr>
          <a:xfrm>
            <a:off x="1141413" y="1524274"/>
            <a:ext cx="9905999" cy="3541714"/>
          </a:xfrm>
        </p:spPr>
        <p:txBody>
          <a:bodyPr>
            <a:noAutofit/>
          </a:bodyPr>
          <a:lstStyle/>
          <a:p>
            <a:pPr marL="457200" indent="-457200">
              <a:buAutoNum type="arabicPeriod"/>
            </a:pPr>
            <a:r>
              <a:rPr lang="en-GB" dirty="0" smtClean="0"/>
              <a:t>Where does the extract take place? </a:t>
            </a:r>
          </a:p>
          <a:p>
            <a:pPr marL="457200" indent="-457200">
              <a:buAutoNum type="arabicPeriod"/>
            </a:pPr>
            <a:r>
              <a:rPr lang="en-GB" dirty="0" smtClean="0"/>
              <a:t>What time of year is it? </a:t>
            </a:r>
          </a:p>
          <a:p>
            <a:pPr marL="457200" indent="-457200">
              <a:buAutoNum type="arabicPeriod"/>
            </a:pPr>
            <a:r>
              <a:rPr lang="en-GB" dirty="0" smtClean="0"/>
              <a:t>What does Rosa look like? </a:t>
            </a:r>
          </a:p>
          <a:p>
            <a:pPr marL="457200" indent="-457200">
              <a:buAutoNum type="arabicPeriod"/>
            </a:pPr>
            <a:r>
              <a:rPr lang="en-GB" dirty="0" smtClean="0"/>
              <a:t>Is Rosa supposed to be there? </a:t>
            </a:r>
          </a:p>
          <a:p>
            <a:pPr marL="457200" indent="-457200">
              <a:buAutoNum type="arabicPeriod"/>
            </a:pPr>
            <a:r>
              <a:rPr lang="en-GB" dirty="0" smtClean="0"/>
              <a:t>Why is Rosa there?</a:t>
            </a:r>
          </a:p>
          <a:p>
            <a:pPr marL="457200" indent="-457200">
              <a:buAutoNum type="arabicPeriod"/>
            </a:pPr>
            <a:r>
              <a:rPr lang="en-GB" dirty="0" smtClean="0"/>
              <a:t>What does the other character in the extract look like? </a:t>
            </a:r>
          </a:p>
          <a:p>
            <a:pPr marL="457200" indent="-457200">
              <a:buAutoNum type="arabicPeriod"/>
            </a:pPr>
            <a:r>
              <a:rPr lang="en-GB" dirty="0" smtClean="0"/>
              <a:t>Are they friends? </a:t>
            </a:r>
          </a:p>
          <a:p>
            <a:pPr marL="457200" indent="-457200">
              <a:buAutoNum type="arabicPeriod"/>
            </a:pPr>
            <a:r>
              <a:rPr lang="en-GB" dirty="0" smtClean="0"/>
              <a:t>What do you think happens next?  </a:t>
            </a:r>
            <a:endParaRPr lang="en-GB" dirty="0"/>
          </a:p>
        </p:txBody>
      </p:sp>
    </p:spTree>
    <p:extLst>
      <p:ext uri="{BB962C8B-B14F-4D97-AF65-F5344CB8AC3E}">
        <p14:creationId xmlns:p14="http://schemas.microsoft.com/office/powerpoint/2010/main" val="4020400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smtClean="0">
                <a:solidFill>
                  <a:srgbClr val="7030A0"/>
                </a:solidFill>
              </a:rPr>
              <a:t>Using your own words</a:t>
            </a:r>
          </a:p>
        </p:txBody>
      </p:sp>
      <p:sp>
        <p:nvSpPr>
          <p:cNvPr id="4" name="Rectangle 3"/>
          <p:cNvSpPr/>
          <p:nvPr/>
        </p:nvSpPr>
        <p:spPr>
          <a:xfrm>
            <a:off x="2135189" y="2133601"/>
            <a:ext cx="8053840" cy="165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800" dirty="0"/>
              <a:t>This question asks you to explain something in your own words</a:t>
            </a:r>
          </a:p>
        </p:txBody>
      </p:sp>
      <p:sp>
        <p:nvSpPr>
          <p:cNvPr id="5" name="Rectangle 4"/>
          <p:cNvSpPr/>
          <p:nvPr/>
        </p:nvSpPr>
        <p:spPr>
          <a:xfrm>
            <a:off x="2208214" y="4076700"/>
            <a:ext cx="7980815" cy="2128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200" dirty="0">
                <a:latin typeface="+mj-lt"/>
              </a:rPr>
              <a:t>-Write the point down</a:t>
            </a:r>
          </a:p>
          <a:p>
            <a:pPr algn="ctr">
              <a:defRPr/>
            </a:pPr>
            <a:r>
              <a:rPr lang="en-GB" sz="3200" dirty="0">
                <a:latin typeface="+mj-lt"/>
              </a:rPr>
              <a:t>-Change as many of the writer’s words as possible</a:t>
            </a:r>
          </a:p>
          <a:p>
            <a:pPr algn="ctr">
              <a:defRPr/>
            </a:pPr>
            <a:r>
              <a:rPr lang="en-GB" sz="3200" dirty="0">
                <a:latin typeface="+mj-lt"/>
              </a:rPr>
              <a:t>-Check to be sure it answers the question</a:t>
            </a:r>
          </a:p>
        </p:txBody>
      </p:sp>
    </p:spTree>
    <p:extLst>
      <p:ext uri="{BB962C8B-B14F-4D97-AF65-F5344CB8AC3E}">
        <p14:creationId xmlns:p14="http://schemas.microsoft.com/office/powerpoint/2010/main" val="2491464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286</TotalTime>
  <Words>2538</Words>
  <Application>Microsoft Office PowerPoint</Application>
  <PresentationFormat>Widescreen</PresentationFormat>
  <Paragraphs>243</Paragraphs>
  <Slides>38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Arial</vt:lpstr>
      <vt:lpstr>Comic Sans MS</vt:lpstr>
      <vt:lpstr>ImprintMT</vt:lpstr>
      <vt:lpstr>Monotype Corsiva</vt:lpstr>
      <vt:lpstr>Snap ITC</vt:lpstr>
      <vt:lpstr>Times New Roman</vt:lpstr>
      <vt:lpstr>Trebuchet MS</vt:lpstr>
      <vt:lpstr>Tw Cen MT</vt:lpstr>
      <vt:lpstr>Wingdings</vt:lpstr>
      <vt:lpstr>Wingdings 2</vt:lpstr>
      <vt:lpstr>Circuit</vt:lpstr>
      <vt:lpstr>PowerPoint Presentation</vt:lpstr>
      <vt:lpstr>Deduction </vt:lpstr>
      <vt:lpstr>PowerPoint Presentation</vt:lpstr>
      <vt:lpstr>PowerPoint Presentation</vt:lpstr>
      <vt:lpstr>PowerPoint Presentation</vt:lpstr>
      <vt:lpstr>PowerPoint Presentation</vt:lpstr>
      <vt:lpstr>PowerPoint Presentation</vt:lpstr>
      <vt:lpstr>    Deduction     </vt:lpstr>
      <vt:lpstr>Using your own words</vt:lpstr>
      <vt:lpstr>For Example</vt:lpstr>
      <vt:lpstr>An example answer:</vt:lpstr>
      <vt:lpstr>Summaries</vt:lpstr>
      <vt:lpstr>For example: </vt:lpstr>
      <vt:lpstr>A possible answer:</vt:lpstr>
      <vt:lpstr>Word Choice</vt:lpstr>
      <vt:lpstr>PowerPoint Presentation</vt:lpstr>
      <vt:lpstr>PowerPoint Presentation</vt:lpstr>
      <vt:lpstr>CONNOTATIONS</vt:lpstr>
      <vt:lpstr>CONNOTATIONS</vt:lpstr>
      <vt:lpstr>Word Choice Steps</vt:lpstr>
      <vt:lpstr>For Example </vt:lpstr>
      <vt:lpstr>TASK: read the following extract about a young girl named Lucy who has a strange experience. </vt:lpstr>
      <vt:lpstr>PowerPoint Presentation</vt:lpstr>
      <vt:lpstr>Use the word choice steps </vt:lpstr>
      <vt:lpstr>PowerPoint Presentation</vt:lpstr>
      <vt:lpstr>Use the word choice steps </vt:lpstr>
      <vt:lpstr>Try another:</vt:lpstr>
      <vt:lpstr>One way to answer this question:</vt:lpstr>
      <vt:lpstr>Now try these:</vt:lpstr>
      <vt:lpstr>PowerPoint Presentation</vt:lpstr>
      <vt:lpstr>Figurative language </vt:lpstr>
      <vt:lpstr>Imagery</vt:lpstr>
      <vt:lpstr>Imagery</vt:lpstr>
      <vt:lpstr>For example:</vt:lpstr>
      <vt:lpstr>A possible answer:</vt:lpstr>
      <vt:lpstr>A better answer:</vt:lpstr>
      <vt:lpstr>Now try THis: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Hourston</dc:creator>
  <cp:lastModifiedBy>g mcghee</cp:lastModifiedBy>
  <cp:revision>44</cp:revision>
  <dcterms:created xsi:type="dcterms:W3CDTF">2018-04-30T10:34:34Z</dcterms:created>
  <dcterms:modified xsi:type="dcterms:W3CDTF">2018-10-22T10:18:12Z</dcterms:modified>
</cp:coreProperties>
</file>