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2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0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4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6873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1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86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34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7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04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7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53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7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9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6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6C4A-6CB1-4121-BA7D-78A75B76A6E2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8F2E1-EED0-4EBE-833D-8A904143E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10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Product Life </a:t>
            </a:r>
            <a:r>
              <a:rPr lang="en-GB"/>
              <a:t>Cycle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Business Management</a:t>
            </a:r>
          </a:p>
        </p:txBody>
      </p:sp>
    </p:spTree>
    <p:extLst>
      <p:ext uri="{BB962C8B-B14F-4D97-AF65-F5344CB8AC3E}">
        <p14:creationId xmlns:p14="http://schemas.microsoft.com/office/powerpoint/2010/main" val="297658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Be aware of what the product life cycle shows</a:t>
            </a:r>
          </a:p>
          <a:p>
            <a:r>
              <a:rPr lang="en-GB" dirty="0"/>
              <a:t>Identify the four stages of the product life cycle</a:t>
            </a:r>
          </a:p>
          <a:p>
            <a:r>
              <a:rPr lang="en-GB" dirty="0"/>
              <a:t>Be able to describe each stage</a:t>
            </a:r>
          </a:p>
        </p:txBody>
      </p:sp>
    </p:spTree>
    <p:extLst>
      <p:ext uri="{BB962C8B-B14F-4D97-AF65-F5344CB8AC3E}">
        <p14:creationId xmlns:p14="http://schemas.microsoft.com/office/powerpoint/2010/main" val="73790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Once a product has been developed and launched into a market, it has a life cycle.</a:t>
            </a:r>
          </a:p>
          <a:p>
            <a:pPr marL="0" indent="0">
              <a:buNone/>
            </a:pPr>
            <a:r>
              <a:rPr lang="en-GB" dirty="0"/>
              <a:t>The Product Life Cycle shows us the different stages that products will go through in the market.</a:t>
            </a:r>
          </a:p>
          <a:p>
            <a:pPr marL="0" indent="0">
              <a:buNone/>
            </a:pPr>
            <a:r>
              <a:rPr lang="en-GB" dirty="0"/>
              <a:t>There are four key stages: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Growth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Maturity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Decline</a:t>
            </a:r>
          </a:p>
        </p:txBody>
      </p:sp>
    </p:spTree>
    <p:extLst>
      <p:ext uri="{BB962C8B-B14F-4D97-AF65-F5344CB8AC3E}">
        <p14:creationId xmlns:p14="http://schemas.microsoft.com/office/powerpoint/2010/main" val="334997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Life Cycle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6"/>
          <a:stretch/>
        </p:blipFill>
        <p:spPr>
          <a:xfrm>
            <a:off x="795130" y="2133600"/>
            <a:ext cx="10188155" cy="462796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363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the “PLC”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Introduction: Product is introduced onto the market and there will be lots of advertising/promotion to raise awareness and encourage sales.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Growth: Sales begin growing after successful advertising and promoting, more customers know about and want the product.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Maturity: Sales are at their highest level = most profitable stage.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Decline: Sales begin to fall, usually because newer, more up-to-date products come into the market and the demand has fallen</a:t>
            </a:r>
          </a:p>
        </p:txBody>
      </p:sp>
    </p:spTree>
    <p:extLst>
      <p:ext uri="{BB962C8B-B14F-4D97-AF65-F5344CB8AC3E}">
        <p14:creationId xmlns:p14="http://schemas.microsoft.com/office/powerpoint/2010/main" val="130735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 products will have a long life cycle compared to others: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Mars Bar vs Mobile Phones</a:t>
            </a:r>
          </a:p>
          <a:p>
            <a:pPr marL="0" indent="0">
              <a:buNone/>
            </a:pPr>
            <a:r>
              <a:rPr lang="en-GB" dirty="0"/>
              <a:t>Mars bars have a steady demand and therefore have a longer life cycle than a mobile phone which will go out of date relatively quickly.</a:t>
            </a:r>
          </a:p>
        </p:txBody>
      </p:sp>
    </p:spTree>
    <p:extLst>
      <p:ext uri="{BB962C8B-B14F-4D97-AF65-F5344CB8AC3E}">
        <p14:creationId xmlns:p14="http://schemas.microsoft.com/office/powerpoint/2010/main" val="55951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new product is introduced into the market, grows over time and then declines, the product has gone through its life cycle. Some products will be re-developed and re-introduced to the market and sold again. However with changes in technology some products do decline and die out.</a:t>
            </a:r>
          </a:p>
          <a:p>
            <a:pPr marL="0" indent="0">
              <a:buNone/>
            </a:pPr>
            <a:r>
              <a:rPr lang="en-US" sz="1200" i="1" dirty="0"/>
              <a:t>Design and Technology – Resistant Materials App by J </a:t>
            </a:r>
            <a:r>
              <a:rPr lang="en-US" sz="1200" i="1" dirty="0" err="1"/>
              <a:t>Plimmer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5747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4822" y="0"/>
            <a:ext cx="36840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astwood" pitchFamily="2" charset="0"/>
              </a:rPr>
              <a:t>Egg-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astwood" pitchFamily="2" charset="0"/>
              </a:rPr>
              <a:t>stension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astwood" pitchFamily="2" charset="0"/>
              </a:rPr>
              <a:t> Strategies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astwood" pitchFamily="2" charset="0"/>
            </a:endParaRPr>
          </a:p>
        </p:txBody>
      </p:sp>
      <p:pic>
        <p:nvPicPr>
          <p:cNvPr id="2" name="Picture 2" descr="http://www.intelligentvending.co.uk/image/1/610/creme-egg.jpg"/>
          <p:cNvPicPr>
            <a:picLocks noChangeAspect="1" noChangeArrowheads="1"/>
          </p:cNvPicPr>
          <p:nvPr/>
        </p:nvPicPr>
        <p:blipFill>
          <a:blip r:embed="rId2" cstate="print"/>
          <a:srcRect l="15385" t="6838" r="10256" b="24786"/>
          <a:stretch>
            <a:fillRect/>
          </a:stretch>
        </p:blipFill>
        <p:spPr bwMode="auto">
          <a:xfrm>
            <a:off x="4655840" y="2780928"/>
            <a:ext cx="2088232" cy="1440160"/>
          </a:xfrm>
          <a:prstGeom prst="rect">
            <a:avLst/>
          </a:prstGeom>
          <a:noFill/>
        </p:spPr>
      </p:pic>
      <p:pic>
        <p:nvPicPr>
          <p:cNvPr id="5" name="Picture 6" descr="http://collaboration.cadbury.com/allaboutus/ourbrands/PublishingImages/Creme%20Egg%203%20Pa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697" y="692696"/>
            <a:ext cx="2165537" cy="1556792"/>
          </a:xfrm>
          <a:prstGeom prst="rect">
            <a:avLst/>
          </a:prstGeom>
          <a:noFill/>
        </p:spPr>
      </p:pic>
      <p:pic>
        <p:nvPicPr>
          <p:cNvPr id="6" name="Picture 8" descr="http://www.chocablog.com/wp-content/uploads/2008/05/cadbury-creme-egg-twisted-1.jpg"/>
          <p:cNvPicPr>
            <a:picLocks noChangeAspect="1" noChangeArrowheads="1"/>
          </p:cNvPicPr>
          <p:nvPr/>
        </p:nvPicPr>
        <p:blipFill>
          <a:blip r:embed="rId4" cstate="print"/>
          <a:srcRect l="1790" t="23342" b="25715"/>
          <a:stretch>
            <a:fillRect/>
          </a:stretch>
        </p:blipFill>
        <p:spPr bwMode="auto">
          <a:xfrm rot="1497787">
            <a:off x="1261526" y="5058096"/>
            <a:ext cx="3600400" cy="1091124"/>
          </a:xfrm>
          <a:prstGeom prst="rect">
            <a:avLst/>
          </a:prstGeom>
          <a:noFill/>
        </p:spPr>
      </p:pic>
      <p:pic>
        <p:nvPicPr>
          <p:cNvPr id="8202" name="Picture 10" descr="http://moblog.net/media/k/y/o/kyoob/creme-egg-bar-1.jpg"/>
          <p:cNvPicPr>
            <a:picLocks noChangeAspect="1" noChangeArrowheads="1"/>
          </p:cNvPicPr>
          <p:nvPr/>
        </p:nvPicPr>
        <p:blipFill>
          <a:blip r:embed="rId5" cstate="print"/>
          <a:srcRect l="1465" t="27348" b="29676"/>
          <a:stretch>
            <a:fillRect/>
          </a:stretch>
        </p:blipFill>
        <p:spPr bwMode="auto">
          <a:xfrm rot="20101213">
            <a:off x="7315566" y="5276384"/>
            <a:ext cx="3024336" cy="989302"/>
          </a:xfrm>
          <a:prstGeom prst="rect">
            <a:avLst/>
          </a:prstGeom>
          <a:noFill/>
        </p:spPr>
      </p:pic>
      <p:pic>
        <p:nvPicPr>
          <p:cNvPr id="8204" name="Picture 12" descr="http://www.atb-bargains.co.uk/ekmps/shops/atbbargains/images/creme-egg-giant-easter-5014-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0056" y="260648"/>
            <a:ext cx="2196752" cy="1925664"/>
          </a:xfrm>
          <a:prstGeom prst="rect">
            <a:avLst/>
          </a:prstGeom>
          <a:noFill/>
        </p:spPr>
      </p:pic>
      <p:pic>
        <p:nvPicPr>
          <p:cNvPr id="8208" name="Picture 16" descr="http://web176.extendcp.co.uk/lansdells.co.uk/images/creme%20eggs%20mini%2058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9896" y="4953000"/>
            <a:ext cx="1905000" cy="1905000"/>
          </a:xfrm>
          <a:prstGeom prst="rect">
            <a:avLst/>
          </a:prstGeom>
          <a:noFill/>
        </p:spPr>
      </p:pic>
      <p:pic>
        <p:nvPicPr>
          <p:cNvPr id="8210" name="Picture 18" descr="http://www.chocolatebuttons.co.uk/media/catalog/product/cache/1/image/f0cc0cea74181e4da67f899f66d827ec/c/a/cadbury-creme-eggs-splats-bag_2.jpg"/>
          <p:cNvPicPr>
            <a:picLocks noChangeAspect="1" noChangeArrowheads="1"/>
          </p:cNvPicPr>
          <p:nvPr/>
        </p:nvPicPr>
        <p:blipFill>
          <a:blip r:embed="rId8" cstate="print"/>
          <a:srcRect l="25001" r="26187" b="289"/>
          <a:stretch>
            <a:fillRect/>
          </a:stretch>
        </p:blipFill>
        <p:spPr bwMode="auto">
          <a:xfrm>
            <a:off x="8616280" y="1772816"/>
            <a:ext cx="1696236" cy="2275438"/>
          </a:xfrm>
          <a:prstGeom prst="rect">
            <a:avLst/>
          </a:prstGeom>
          <a:noFill/>
        </p:spPr>
      </p:pic>
      <p:pic>
        <p:nvPicPr>
          <p:cNvPr id="3" name="Picture 4" descr="http://www.cadburygiftsdirect.co.uk/images/thumbs/0000673_47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0" y="2060849"/>
            <a:ext cx="2258834" cy="1980085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4727848" y="2132856"/>
            <a:ext cx="432048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647728" y="3140968"/>
            <a:ext cx="864096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647728" y="4149080"/>
            <a:ext cx="108012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2"/>
          </p:cNvCxnSpPr>
          <p:nvPr/>
        </p:nvCxnSpPr>
        <p:spPr>
          <a:xfrm>
            <a:off x="5699956" y="4221088"/>
            <a:ext cx="108012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00056" y="4005064"/>
            <a:ext cx="1296144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600056" y="3212976"/>
            <a:ext cx="1800200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384032" y="2132856"/>
            <a:ext cx="720080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293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1724049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57</TotalTime>
  <Words>279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Eastwood</vt:lpstr>
      <vt:lpstr>Trebuchet MS</vt:lpstr>
      <vt:lpstr>Berlin</vt:lpstr>
      <vt:lpstr>Product Life Cycle </vt:lpstr>
      <vt:lpstr>Learning Intentions</vt:lpstr>
      <vt:lpstr>Product Life Cycle</vt:lpstr>
      <vt:lpstr>Product Life Cycle</vt:lpstr>
      <vt:lpstr>Stages of the “PLC”</vt:lpstr>
      <vt:lpstr>Remember!</vt:lpstr>
      <vt:lpstr>Life Cycle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Life Cycle and Branding</dc:title>
  <dc:creator>Corrinne McKinnon</dc:creator>
  <cp:lastModifiedBy>ssamckinnonc1</cp:lastModifiedBy>
  <cp:revision>12</cp:revision>
  <dcterms:created xsi:type="dcterms:W3CDTF">2016-09-14T19:51:56Z</dcterms:created>
  <dcterms:modified xsi:type="dcterms:W3CDTF">2018-06-15T08:00:15Z</dcterms:modified>
</cp:coreProperties>
</file>