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85" r:id="rId14"/>
    <p:sldId id="268" r:id="rId15"/>
    <p:sldId id="280" r:id="rId16"/>
    <p:sldId id="281" r:id="rId17"/>
    <p:sldId id="282" r:id="rId18"/>
    <p:sldId id="269" r:id="rId19"/>
    <p:sldId id="270" r:id="rId20"/>
    <p:sldId id="271" r:id="rId21"/>
    <p:sldId id="286" r:id="rId22"/>
    <p:sldId id="272" r:id="rId23"/>
    <p:sldId id="278" r:id="rId24"/>
    <p:sldId id="273" r:id="rId25"/>
    <p:sldId id="283" r:id="rId26"/>
    <p:sldId id="284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E887E-E87B-4CCA-A063-3DBBE0138590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4759-97DF-49CA-8F19-4E5AB736B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6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4759-97DF-49CA-8F19-4E5AB736B0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75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31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1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23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4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38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8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9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9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6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2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C84D-3D02-4345-B4B5-14F2F122B10A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4A0B-7D95-4A58-9444-872999C19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2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2ahUKEwiqgtyL-87bAhVMDMAKHUufBo8QjRx6BAgBEAU&amp;url=https://newgateclocks.com/number-one-numone149fer-large-modern-red-kitchen-wall-clock&amp;psig=AOvVaw0vm0xQQ0oe1Jey8rQCOcOq&amp;ust=152892163552988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s2YX8_M7bAhUJQ8AKHTb9B8gQjRx6BAgBEAU&amp;url=https://savvybookwriters.wordpress.com/2013/11/19/myths-and-truth-about-selling-to-libraries/&amp;psig=AOvVaw0buh5psNyNizC2YMLRuiro&amp;ust=1528922114188890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google.co.uk/url?sa=i&amp;rct=j&amp;q=&amp;esrc=s&amp;source=images&amp;cd=&amp;cad=rja&amp;uact=8&amp;ved=2ahUKEwj0tcPv_M7bAhVjIsAKHUnSAbgQjRx6BAgBEAU&amp;url=https://www.bracknell-forest.gov.uk/libraries&amp;psig=AOvVaw0buh5psNyNizC2YMLRuiro&amp;ust=1528922114188890" TargetMode="External"/><Relationship Id="rId2" Type="http://schemas.openxmlformats.org/officeDocument/2006/relationships/hyperlink" Target="https://www.google.co.uk/url?sa=i&amp;rct=j&amp;q=&amp;esrc=s&amp;source=images&amp;cd=&amp;cad=rja&amp;uact=8&amp;ved=2ahUKEwiwiMOk_M7bAhVLJcAKHeQTAHYQjRx6BAgBEAU&amp;url=https://twitter.com/scottshawver1&amp;psig=AOvVaw3Ti0bnDGW7NnqA_ul8TgI_&amp;ust=1528921949840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.uk/url?sa=i&amp;rct=j&amp;q=&amp;esrc=s&amp;source=images&amp;cd=&amp;ved=2ahUKEwiauY--_M7bAhWQbsAKHW7xB04QjRx6BAgBEAU&amp;url=https://www.popsci.com/tags/books&amp;psig=AOvVaw0WD6jnxxLHNK4xfAnGdqN6&amp;ust=1528922012296377" TargetMode="External"/><Relationship Id="rId4" Type="http://schemas.openxmlformats.org/officeDocument/2006/relationships/hyperlink" Target="https://www.google.co.uk/url?sa=i&amp;rct=j&amp;q=&amp;esrc=s&amp;source=images&amp;cd=&amp;cad=rja&amp;uact=8&amp;ved=2ahUKEwiauY--_M7bAhWQbsAKHW7xB04QjRx6BAgBEAU&amp;url=https://www.popsci.com/tags/books&amp;psig=AOvVaw0WD6jnxxLHNK4xfAnGdqN6&amp;ust=1528922012296377" TargetMode="Externa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rct=j&amp;q=&amp;esrc=s&amp;source=images&amp;cd=&amp;cad=rja&amp;uact=8&amp;ved=2ahUKEwjkv7bB987bAhWHCcAKHXoXCqkQjRx6BAgBEAU&amp;url=https://www.evanscycles.com/specialized-diverge-e5-sport-2018-adventure-road-bike-EV306374&amp;psig=AOvVaw2ZtJ3OKzCw2vNKw-7EkUx2&amp;ust=152892067556109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cAUqGNKAM&amp;t=360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url?sa=i&amp;rct=j&amp;q=&amp;esrc=s&amp;source=images&amp;cd=&amp;cad=rja&amp;uact=8&amp;ved=2ahUKEwibg83H8s7bAhVBSsAKHRteD7wQjRx6BAgBEAU&amp;url=https://www.fm-magazine.com/news/2017/apr/4-career-steps-cfos-ceo-worthy-201716500.html&amp;psig=AOvVaw1MZrrAmty9WuIDhB5Wt3AT&amp;ust=152891934511194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2ahUKEwjaubig-M7bAhXsKMAKHZTvB4IQjRx6BAgBEAU&amp;url=https://www.amazon.co.uk/Bell-Sports-Products-Shackle-1006430/dp/B000AAYBKA&amp;psig=AOvVaw0BC0DgT8QYMCEFgkEslhpQ&amp;ust=1528920869428521" TargetMode="External"/><Relationship Id="rId2" Type="http://schemas.openxmlformats.org/officeDocument/2006/relationships/hyperlink" Target="https://www.google.co.uk/url?sa=i&amp;rct=j&amp;q=&amp;esrc=s&amp;source=images&amp;cd=&amp;cad=rja&amp;uact=8&amp;ved=2ahUKEwjkv7bB987bAhWHCcAKHXoXCqkQjRx6BAgBEAU&amp;url=https://www.evanscycles.com/specialized-diverge-e5-sport-2018-adventure-road-bike-EV306374&amp;psig=AOvVaw2ZtJ3OKzCw2vNKw-7EkUx2&amp;ust=152892067556109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2ahUKEwjJmY3j987bAhUOV8AKHXp1BGoQjRx6BAgBEAU&amp;url=https://www.tredz.co.uk/.Orange-324-Factory-27-5-Mountain-Bike-2018-Downhill-Full-Suspension-MTB_112479.htm&amp;psig=AOvVaw0Hv0EohpQ05jLO_esuqLZT&amp;ust=15289207462935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2ahUKEwik-oeO-s7bAhXQa8AKHe_rAdIQjRx6BAgBEAU&amp;url=https://idealistcareers.org/want-i-learned-about-my-career-while-learning-to-ride-a-bike/&amp;psig=AOvVaw3Ii9kCqowuCMxvAxSFBayo&amp;ust=152892137237750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2ahUKEwj-tNjT-s7bAhWFe8AKHSxRBQoQjRx6BAgBEAU&amp;url=https://www.slideshare.net/markwyatt/bike-to-work-presentation&amp;psig=AOvVaw1B1HiJzIdiifvEZ9ZNKAOv&amp;ust=152892150982359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How to prepare and deliver a talk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C000"/>
                </a:solidFill>
              </a:rPr>
              <a:t>A guide for pupils and parents</a:t>
            </a:r>
            <a:endParaRPr lang="en-GB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Next find out what the guidelines are in terms of </a:t>
            </a:r>
            <a:r>
              <a:rPr lang="en-GB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</a:t>
            </a:r>
            <a:r>
              <a:rPr lang="en-GB" dirty="0">
                <a:solidFill>
                  <a:srgbClr val="FF0000"/>
                </a:solidFill>
              </a:rPr>
              <a:t>the talk is to last. Talks in S1 and </a:t>
            </a:r>
            <a:r>
              <a:rPr lang="en-GB" dirty="0" smtClean="0">
                <a:solidFill>
                  <a:srgbClr val="FF0000"/>
                </a:solidFill>
              </a:rPr>
              <a:t>S2 generally </a:t>
            </a:r>
            <a:r>
              <a:rPr lang="en-GB" dirty="0">
                <a:solidFill>
                  <a:srgbClr val="FF0000"/>
                </a:solidFill>
              </a:rPr>
              <a:t>last around two minutes; in S3 and beyond they tend to last for three minutes</a:t>
            </a:r>
            <a:r>
              <a:rPr lang="en-GB" dirty="0"/>
              <a:t>.</a:t>
            </a:r>
          </a:p>
        </p:txBody>
      </p:sp>
      <p:pic>
        <p:nvPicPr>
          <p:cNvPr id="5122" name="Picture 2" descr="Image result for clo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1125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364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Anxiety about talks. Remember </a:t>
            </a:r>
            <a:r>
              <a:rPr lang="en-GB" sz="2400" dirty="0" smtClean="0"/>
              <a:t>- </a:t>
            </a:r>
            <a:endParaRPr lang="en-GB" sz="2400" dirty="0"/>
          </a:p>
          <a:p>
            <a:r>
              <a:rPr lang="en-GB" dirty="0"/>
              <a:t> 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sz="2800" dirty="0" smtClean="0">
                <a:solidFill>
                  <a:srgbClr val="FF0000"/>
                </a:solidFill>
              </a:rPr>
              <a:t>You will have 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GB" sz="2800" dirty="0" smtClean="0">
                <a:solidFill>
                  <a:srgbClr val="FF0000"/>
                </a:solidFill>
              </a:rPr>
              <a:t> to prepare the talk.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 smtClean="0"/>
              <a:t>		</a:t>
            </a:r>
            <a:r>
              <a:rPr lang="en-GB" sz="2800" dirty="0" smtClean="0">
                <a:solidFill>
                  <a:srgbClr val="00B050"/>
                </a:solidFill>
              </a:rPr>
              <a:t>You  </a:t>
            </a:r>
            <a:r>
              <a:rPr lang="en-GB" sz="2800" dirty="0">
                <a:solidFill>
                  <a:srgbClr val="00B050"/>
                </a:solidFill>
              </a:rPr>
              <a:t>can have </a:t>
            </a:r>
            <a:r>
              <a:rPr lang="en-GB" sz="2800" dirty="0" smtClean="0">
                <a:solidFill>
                  <a:srgbClr val="00B050"/>
                </a:solidFill>
              </a:rPr>
              <a:t> </a:t>
            </a:r>
            <a:r>
              <a:rPr lang="en-GB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  <a:r>
              <a:rPr lang="en-GB" sz="2800" dirty="0">
                <a:solidFill>
                  <a:srgbClr val="00B050"/>
                </a:solidFill>
              </a:rPr>
              <a:t> in front of </a:t>
            </a:r>
            <a:r>
              <a:rPr lang="en-GB" sz="2800" dirty="0" smtClean="0">
                <a:solidFill>
                  <a:srgbClr val="00B050"/>
                </a:solidFill>
              </a:rPr>
              <a:t>you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 </a:t>
            </a:r>
          </a:p>
          <a:p>
            <a:r>
              <a:rPr lang="en-GB" sz="2800" dirty="0" smtClean="0"/>
              <a:t>		</a:t>
            </a:r>
          </a:p>
          <a:p>
            <a:endParaRPr lang="en-GB" sz="2800" dirty="0"/>
          </a:p>
          <a:p>
            <a:r>
              <a:rPr lang="en-GB" sz="2800" dirty="0" smtClean="0"/>
              <a:t>		</a:t>
            </a:r>
            <a:r>
              <a:rPr lang="en-GB" sz="2800" dirty="0"/>
              <a:t>	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Parents/carers and friends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will be able to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talk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with you before you 			deliver it.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5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1685707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i="1" dirty="0"/>
              <a:t>Now you have to gather the ideas  and then edit them.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4370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B050"/>
                </a:solidFill>
              </a:rPr>
              <a:t>You have chosen the </a:t>
            </a:r>
            <a:r>
              <a:rPr lang="en-GB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</a:p>
          <a:p>
            <a:r>
              <a:rPr lang="en-GB" i="1" dirty="0" smtClean="0"/>
              <a:t>	</a:t>
            </a:r>
            <a:r>
              <a:rPr lang="en-GB" i="1" dirty="0" smtClean="0">
                <a:solidFill>
                  <a:srgbClr val="FF0000"/>
                </a:solidFill>
              </a:rPr>
              <a:t>You know the </a:t>
            </a:r>
            <a:r>
              <a:rPr lang="en-GB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GB" i="1" dirty="0" smtClean="0">
                <a:solidFill>
                  <a:srgbClr val="FF0000"/>
                </a:solidFill>
              </a:rPr>
              <a:t> of the talk</a:t>
            </a:r>
          </a:p>
          <a:p>
            <a:r>
              <a:rPr lang="en-GB" i="1" dirty="0"/>
              <a:t>	</a:t>
            </a:r>
            <a:r>
              <a:rPr lang="en-GB" i="1" dirty="0" smtClean="0"/>
              <a:t>	</a:t>
            </a:r>
            <a:r>
              <a:rPr lang="en-GB" i="1" dirty="0" smtClean="0">
                <a:solidFill>
                  <a:srgbClr val="0070C0"/>
                </a:solidFill>
              </a:rPr>
              <a:t>You know the </a:t>
            </a:r>
            <a:r>
              <a:rPr lang="en-GB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GB" i="1" dirty="0" smtClean="0">
                <a:solidFill>
                  <a:srgbClr val="0070C0"/>
                </a:solidFill>
              </a:rPr>
              <a:t> limit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315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smtClean="0"/>
              <a:t>There are many sources of information and ideas for your talk:</a:t>
            </a:r>
            <a:endParaRPr lang="en-GB" i="1" dirty="0"/>
          </a:p>
        </p:txBody>
      </p:sp>
      <p:pic>
        <p:nvPicPr>
          <p:cNvPr id="6146" name="Picture 2" descr="Image result for the intern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352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book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857500"/>
            <a:ext cx="85153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150" name="Picture 6" descr="Image result for book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56" y="3461737"/>
            <a:ext cx="2359714" cy="15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libraries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038" y="-2209800"/>
            <a:ext cx="1267777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154" name="Picture 10" descr="Image result for librari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94" y="3450946"/>
            <a:ext cx="2618108" cy="14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3856" y="5440507"/>
            <a:ext cx="467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Parents/carers /grandparents/friends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5868561"/>
            <a:ext cx="3541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And…………….</a:t>
            </a:r>
            <a:r>
              <a:rPr lang="en-GB" sz="4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n-GB" sz="4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4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44617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– taking</a:t>
            </a:r>
            <a:r>
              <a:rPr lang="en-GB" sz="4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09333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You can gather your ideas together in </a:t>
            </a:r>
          </a:p>
          <a:p>
            <a:endParaRPr lang="en-GB" dirty="0"/>
          </a:p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Maps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1026" name="Picture 2" descr="Image result for mind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1901"/>
            <a:ext cx="6742856" cy="45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09333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You can gather your ideas together in </a:t>
            </a:r>
          </a:p>
          <a:p>
            <a:endParaRPr lang="en-GB" dirty="0"/>
          </a:p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2050" name="Picture 2" descr="Image result for list of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336704" cy="42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0933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You can gather your ideas together in </a:t>
            </a:r>
          </a:p>
          <a:p>
            <a:endParaRPr lang="en-GB" dirty="0"/>
          </a:p>
          <a:p>
            <a:r>
              <a:rPr lang="en-GB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en-GB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1326"/>
            <a:ext cx="80486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49" y="165992"/>
            <a:ext cx="295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-  benefits  of cycling</a:t>
            </a:r>
            <a:endParaRPr lang="en-GB" dirty="0"/>
          </a:p>
        </p:txBody>
      </p:sp>
      <p:pic>
        <p:nvPicPr>
          <p:cNvPr id="3" name="Picture 4" descr="Image result for road bik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496150"/>
            <a:ext cx="3931335" cy="25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8006" y="756349"/>
            <a:ext cx="3569898" cy="1600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Helps physical health – protects you from strokes ,heart attacks, obesity…..only need two or four hours a week to see an improvement in your health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256076" y="944046"/>
            <a:ext cx="2376264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is fun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816927" y="1817174"/>
            <a:ext cx="31683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Easy way to exercise of you go to work or school on your bike – does not take high levels of skills like other sports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68856" y="3176059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Increases your stamin</a:t>
            </a:r>
            <a:r>
              <a:rPr lang="en-GB" dirty="0"/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4188" y="4046916"/>
            <a:ext cx="2736304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Gets you out of doors which helps your mental health – reduces stress, and depression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68856" y="5085184"/>
            <a:ext cx="54726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Good for the environment – reduces noise pollution. If you were to cycle to work or school 10klm each way over a year you would save 1.3 tonnes of C02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21" y="18864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/>
              <a:t>Once you have your ideas together think about </a:t>
            </a:r>
            <a:r>
              <a:rPr lang="en-GB" sz="4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GB" sz="4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100" name="Picture 4" descr="Image result for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59" y="1628800"/>
            <a:ext cx="5472608" cy="46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basic structure will have 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	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– what your topic is and why you have chosen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en-GB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00B050"/>
                </a:solidFill>
              </a:rPr>
              <a:t>A </a:t>
            </a:r>
            <a:r>
              <a:rPr lang="en-GB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GB" dirty="0">
                <a:solidFill>
                  <a:srgbClr val="00B050"/>
                </a:solidFill>
              </a:rPr>
              <a:t> in which you sum up and perhaps invite questions </a:t>
            </a:r>
            <a:r>
              <a:rPr lang="en-GB" dirty="0" smtClean="0">
                <a:solidFill>
                  <a:srgbClr val="00B050"/>
                </a:solidFill>
              </a:rPr>
              <a:t>	from </a:t>
            </a:r>
            <a:r>
              <a:rPr lang="en-GB" dirty="0">
                <a:solidFill>
                  <a:srgbClr val="00B050"/>
                </a:solidFill>
              </a:rPr>
              <a:t>the </a:t>
            </a:r>
            <a:r>
              <a:rPr lang="en-GB" dirty="0" smtClean="0">
                <a:solidFill>
                  <a:srgbClr val="00B050"/>
                </a:solidFill>
              </a:rPr>
              <a:t>	audience.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smtClean="0"/>
              <a:t>	An </a:t>
            </a:r>
            <a:r>
              <a:rPr lang="en-GB" dirty="0"/>
              <a:t>interesting variation on this is to begin with a </a:t>
            </a:r>
            <a:r>
              <a:rPr lang="en-GB" dirty="0" smtClean="0"/>
              <a:t>fact,  </a:t>
            </a:r>
            <a:r>
              <a:rPr lang="en-GB" dirty="0"/>
              <a:t>or a </a:t>
            </a:r>
            <a:r>
              <a:rPr lang="en-GB" dirty="0" smtClean="0"/>
              <a:t>story,  </a:t>
            </a:r>
            <a:r>
              <a:rPr lang="en-GB" dirty="0"/>
              <a:t>or personal </a:t>
            </a:r>
            <a:r>
              <a:rPr lang="en-GB" dirty="0" smtClean="0"/>
              <a:t>	anecdote,  </a:t>
            </a:r>
            <a:r>
              <a:rPr lang="en-GB" dirty="0"/>
              <a:t>or a question which catches the attention of your audience and </a:t>
            </a:r>
            <a:r>
              <a:rPr lang="en-GB" dirty="0" smtClean="0"/>
              <a:t>	then have </a:t>
            </a:r>
            <a:r>
              <a:rPr lang="en-GB" dirty="0"/>
              <a:t>the structure of </a:t>
            </a:r>
            <a:r>
              <a:rPr lang="en-GB" dirty="0" smtClean="0"/>
              <a:t>introduction, main ideas and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908720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Delivering a talk is a major part of </a:t>
            </a:r>
            <a:r>
              <a:rPr lang="en-GB" i="1" dirty="0" smtClean="0"/>
              <a:t> English courses . </a:t>
            </a:r>
          </a:p>
          <a:p>
            <a:endParaRPr lang="en-GB" i="1" dirty="0"/>
          </a:p>
          <a:p>
            <a:endParaRPr lang="en-GB" i="1" dirty="0" smtClean="0"/>
          </a:p>
          <a:p>
            <a:r>
              <a:rPr lang="en-GB" i="1" dirty="0" smtClean="0"/>
              <a:t>	Talking </a:t>
            </a:r>
            <a:r>
              <a:rPr lang="en-GB" i="1" dirty="0"/>
              <a:t>is </a:t>
            </a:r>
            <a:r>
              <a:rPr lang="en-GB" i="1" dirty="0" smtClean="0"/>
              <a:t>an </a:t>
            </a:r>
            <a:r>
              <a:rPr lang="en-GB" i="1" dirty="0"/>
              <a:t>important skill in the world of work. </a:t>
            </a:r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/>
          </a:p>
          <a:p>
            <a:pPr algn="r"/>
            <a:r>
              <a:rPr lang="en-GB" i="1" dirty="0" smtClean="0"/>
              <a:t> </a:t>
            </a:r>
            <a:r>
              <a:rPr lang="en-GB" i="1" dirty="0"/>
              <a:t>Yet talks in classrooms may sometimes cause anxiety for young people</a:t>
            </a:r>
            <a:r>
              <a:rPr lang="en-GB" i="1" dirty="0" smtClean="0"/>
              <a:t>.</a:t>
            </a:r>
          </a:p>
          <a:p>
            <a:endParaRPr lang="en-GB" i="1" dirty="0" smtClean="0"/>
          </a:p>
          <a:p>
            <a:endParaRPr lang="en-GB" i="1" dirty="0"/>
          </a:p>
          <a:p>
            <a:r>
              <a:rPr lang="en-GB" i="1" dirty="0" smtClean="0"/>
              <a:t> 			These materials are </a:t>
            </a:r>
            <a:r>
              <a:rPr lang="en-GB" i="1" dirty="0"/>
              <a:t>designed to ease </a:t>
            </a:r>
            <a:r>
              <a:rPr lang="en-GB" i="1" dirty="0" smtClean="0"/>
              <a:t>						that </a:t>
            </a:r>
            <a:r>
              <a:rPr lang="en-GB" i="1" dirty="0"/>
              <a:t>anxiety, and lead to a successful talk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3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Think about </a:t>
            </a:r>
            <a:r>
              <a:rPr lang="en-GB" dirty="0" smtClean="0"/>
              <a:t>where  </a:t>
            </a:r>
            <a:r>
              <a:rPr lang="en-GB" dirty="0"/>
              <a:t>you will have your </a:t>
            </a:r>
            <a:r>
              <a:rPr lang="en-GB" dirty="0" smtClean="0"/>
              <a:t>notes</a:t>
            </a:r>
            <a:endParaRPr lang="en-GB" dirty="0"/>
          </a:p>
        </p:txBody>
      </p:sp>
      <p:pic>
        <p:nvPicPr>
          <p:cNvPr id="1026" name="Picture 2" descr="Image result for index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" y="2492897"/>
            <a:ext cx="31390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ercis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51520"/>
            <a:ext cx="4451970" cy="17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801" y="4540479"/>
            <a:ext cx="183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On cards?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4312411"/>
            <a:ext cx="226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In your jotter?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7" y="620688"/>
            <a:ext cx="890131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Props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props can help in making the talk interesting, though they are 	not necessary and you could give a perfectly good talk without 	them.</a:t>
            </a:r>
          </a:p>
          <a:p>
            <a:endParaRPr lang="en-GB" sz="2400" i="1" dirty="0"/>
          </a:p>
          <a:p>
            <a:r>
              <a:rPr lang="en-GB" sz="2400" i="1" dirty="0" smtClean="0"/>
              <a:t>	</a:t>
            </a:r>
            <a:r>
              <a:rPr lang="en-GB" sz="2400" i="1" dirty="0" smtClean="0">
                <a:solidFill>
                  <a:srgbClr val="00B050"/>
                </a:solidFill>
              </a:rPr>
              <a:t>props can help with nerves, because the audience will often 	look at the prop instead of you. </a:t>
            </a:r>
          </a:p>
          <a:p>
            <a:endParaRPr lang="en-GB" sz="2400" i="1" dirty="0"/>
          </a:p>
          <a:p>
            <a:r>
              <a:rPr lang="en-GB" sz="2400" i="1" dirty="0" smtClean="0"/>
              <a:t>	</a:t>
            </a:r>
            <a:r>
              <a:rPr lang="en-GB" sz="2400" i="1" dirty="0" smtClean="0">
                <a:solidFill>
                  <a:srgbClr val="FF0000"/>
                </a:solidFill>
              </a:rPr>
              <a:t>be careful – too many props can be distracting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dirty="0" smtClean="0"/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Examples of props – if you were doing a talk on cycling you could bring in a photograph of the bike, even a  part of the bike – the saddle, for example.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4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5014946"/>
            <a:ext cx="3943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</a:rPr>
              <a:t>The </a:t>
            </a:r>
            <a:r>
              <a:rPr lang="en-GB" sz="4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GB" sz="4000" dirty="0">
                <a:solidFill>
                  <a:srgbClr val="00B050"/>
                </a:solidFill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11308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2"/>
              </a:rPr>
              <a:t>https://www.youtube.com/watch?v=WdcAUqGNKAM&amp;t=360s</a:t>
            </a:r>
            <a:endParaRPr lang="en-GB" dirty="0"/>
          </a:p>
          <a:p>
            <a:r>
              <a:rPr lang="en-GB" dirty="0"/>
              <a:t>Ted .</a:t>
            </a:r>
          </a:p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692696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Begin your practice by inspiring yourself. Do this by watching a great talk. These can be found on the internet through sites like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Tube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one below is about the benefits of cycling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7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Now start practicing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800" i="1" dirty="0" smtClean="0">
                <a:solidFill>
                  <a:schemeClr val="accent3">
                    <a:lumMod val="50000"/>
                  </a:schemeClr>
                </a:solidFill>
              </a:rPr>
              <a:t>In the first one aim for </a:t>
            </a:r>
            <a:r>
              <a:rPr lang="en-GB" sz="4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GB" sz="2800" i="1" dirty="0" smtClean="0">
                <a:solidFill>
                  <a:schemeClr val="accent3">
                    <a:lumMod val="50000"/>
                  </a:schemeClr>
                </a:solidFill>
              </a:rPr>
              <a:t> main targets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sz="2800" i="1" dirty="0" smtClean="0">
                <a:solidFill>
                  <a:srgbClr val="C00000"/>
                </a:solidFill>
              </a:rPr>
              <a:t>speak </a:t>
            </a:r>
            <a:r>
              <a:rPr lang="en-GB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GB" sz="2800" i="1" dirty="0" smtClean="0">
                <a:solidFill>
                  <a:srgbClr val="C00000"/>
                </a:solidFill>
              </a:rPr>
              <a:t> and </a:t>
            </a:r>
            <a:r>
              <a:rPr lang="en-GB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slowly</a:t>
            </a:r>
            <a:r>
              <a:rPr lang="en-GB" sz="2800" i="1" dirty="0" smtClean="0">
                <a:solidFill>
                  <a:srgbClr val="C00000"/>
                </a:solidFill>
              </a:rPr>
              <a:t>  – you don’t have 	to shout or act </a:t>
            </a:r>
            <a:r>
              <a:rPr lang="en-GB" sz="2800" i="1" dirty="0">
                <a:solidFill>
                  <a:srgbClr val="C00000"/>
                </a:solidFill>
              </a:rPr>
              <a:t>.</a:t>
            </a:r>
            <a:endParaRPr lang="en-GB" sz="2800" i="1" dirty="0" smtClean="0">
              <a:solidFill>
                <a:srgbClr val="C00000"/>
              </a:solidFill>
            </a:endParaRPr>
          </a:p>
          <a:p>
            <a:endParaRPr lang="en-GB" dirty="0"/>
          </a:p>
          <a:p>
            <a:r>
              <a:rPr lang="en-GB" dirty="0" smtClean="0"/>
              <a:t>		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</a:rPr>
              <a:t>make as much </a:t>
            </a:r>
            <a:r>
              <a:rPr lang="en-GB" sz="3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contact 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</a:rPr>
              <a:t>as possible – 		with parent/carer, cat, goldfish, friend, yourself ( 		in the mirror )</a:t>
            </a:r>
            <a:endParaRPr lang="en-GB" sz="24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2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r>
              <a:rPr lang="en-GB" sz="3200" i="1" dirty="0" smtClean="0">
                <a:solidFill>
                  <a:schemeClr val="accent3">
                    <a:lumMod val="75000"/>
                  </a:schemeClr>
                </a:solidFill>
              </a:rPr>
              <a:t>In the second one  add a </a:t>
            </a:r>
            <a:r>
              <a:rPr lang="en-GB" sz="5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</a:t>
            </a:r>
            <a:r>
              <a:rPr lang="en-GB" sz="3200" i="1" dirty="0" smtClean="0">
                <a:solidFill>
                  <a:schemeClr val="accent3">
                    <a:lumMod val="75000"/>
                  </a:schemeClr>
                </a:solidFill>
              </a:rPr>
              <a:t> so you know how long you spoke for.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i="1" dirty="0" smtClean="0">
                <a:solidFill>
                  <a:srgbClr val="FF0000"/>
                </a:solidFill>
              </a:rPr>
              <a:t>A tip! – no matter how confident you are once you are in the classroom you will speak at a faster pace. In other words when you practice at home the talk may last two minutes but in class it  may last a minute and a half. So, aim to have the practice talk last more than the suggested time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Final preparations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</a:rPr>
              <a:t>Check that you have your </a:t>
            </a:r>
            <a:r>
              <a:rPr lang="en-GB" sz="4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		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Are you going to use </a:t>
            </a: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? If so remember to 			bring it in</a:t>
            </a:r>
            <a:r>
              <a:rPr lang="en-GB" sz="2400" i="1" dirty="0" smtClean="0">
                <a:solidFill>
                  <a:srgbClr val="FF0000"/>
                </a:solidFill>
              </a:rPr>
              <a:t>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			</a:t>
            </a:r>
            <a:r>
              <a:rPr lang="en-GB" sz="2400" i="1" dirty="0" smtClean="0">
                <a:solidFill>
                  <a:srgbClr val="FF0000"/>
                </a:solidFill>
              </a:rPr>
              <a:t>Are you going to use </a:t>
            </a:r>
            <a:r>
              <a:rPr lang="en-GB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</a:t>
            </a:r>
          </a:p>
          <a:p>
            <a:r>
              <a:rPr lang="en-GB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GB" sz="2800" i="1" dirty="0" smtClean="0">
                <a:solidFill>
                  <a:srgbClr val="FF0000"/>
                </a:solidFill>
              </a:rPr>
              <a:t>slides</a:t>
            </a:r>
            <a:r>
              <a:rPr lang="en-GB" sz="2400" i="1" dirty="0" smtClean="0">
                <a:solidFill>
                  <a:srgbClr val="FF0000"/>
                </a:solidFill>
              </a:rPr>
              <a:t>? If so make sure you tell your 					teacher in advance so it can be organised in 				time.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5301208"/>
            <a:ext cx="3315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GB" sz="6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2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These </a:t>
            </a:r>
            <a:r>
              <a:rPr lang="en-GB" sz="2400" i="1" dirty="0" smtClean="0"/>
              <a:t>notes cover: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smtClean="0"/>
              <a:t>	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 smtClean="0"/>
              <a:t>		</a:t>
            </a:r>
            <a:r>
              <a:rPr lang="en-GB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</a:t>
            </a:r>
            <a:r>
              <a:rPr lang="en-GB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 smtClean="0"/>
              <a:t>			</a:t>
            </a:r>
            <a:r>
              <a:rPr lang="en-GB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talk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 smtClean="0"/>
              <a:t>				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</a:t>
            </a:r>
          </a:p>
        </p:txBody>
      </p:sp>
    </p:spTree>
    <p:extLst>
      <p:ext uri="{BB962C8B-B14F-4D97-AF65-F5344CB8AC3E}">
        <p14:creationId xmlns:p14="http://schemas.microsoft.com/office/powerpoint/2010/main" val="20172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6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 </a:t>
            </a:r>
          </a:p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26" name="Picture 2" descr="Image result for ste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3" y="1700808"/>
            <a:ext cx="73056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2809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 </a:t>
            </a:r>
            <a:r>
              <a:rPr lang="en-GB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much as you can about  the </a:t>
            </a:r>
            <a:r>
              <a:rPr lang="en-GB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</a:t>
            </a:r>
          </a:p>
          <a:p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/>
              <a:t> </a:t>
            </a:r>
          </a:p>
          <a:p>
            <a:r>
              <a:rPr lang="en-GB" sz="40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you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to talk about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i="1" dirty="0" smtClean="0">
                <a:solidFill>
                  <a:srgbClr val="00B050"/>
                </a:solidFill>
              </a:rPr>
              <a:t>Is </a:t>
            </a:r>
            <a:r>
              <a:rPr lang="en-GB" i="1" dirty="0">
                <a:solidFill>
                  <a:srgbClr val="00B050"/>
                </a:solidFill>
              </a:rPr>
              <a:t>there a </a:t>
            </a:r>
            <a:r>
              <a:rPr lang="en-GB" sz="4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r>
              <a:rPr lang="en-GB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>
                <a:solidFill>
                  <a:srgbClr val="00B050"/>
                </a:solidFill>
              </a:rPr>
              <a:t>of </a:t>
            </a:r>
            <a:r>
              <a:rPr lang="en-GB" i="1" dirty="0" smtClean="0">
                <a:solidFill>
                  <a:srgbClr val="00B050"/>
                </a:solidFill>
              </a:rPr>
              <a:t>topic, </a:t>
            </a:r>
            <a:r>
              <a:rPr lang="en-GB" i="1" dirty="0">
                <a:solidFill>
                  <a:srgbClr val="00B050"/>
                </a:solidFill>
              </a:rPr>
              <a:t>or does everyone in the class have to speak </a:t>
            </a:r>
            <a:r>
              <a:rPr lang="en-GB" i="1" dirty="0" smtClean="0">
                <a:solidFill>
                  <a:srgbClr val="00B050"/>
                </a:solidFill>
              </a:rPr>
              <a:t>	about the </a:t>
            </a:r>
            <a:r>
              <a:rPr lang="en-GB" i="1" dirty="0">
                <a:solidFill>
                  <a:srgbClr val="00B050"/>
                </a:solidFill>
              </a:rPr>
              <a:t>same thing?</a:t>
            </a: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GB" i="1" dirty="0" smtClean="0">
                <a:solidFill>
                  <a:srgbClr val="FF0000"/>
                </a:solidFill>
              </a:rPr>
              <a:t>What </a:t>
            </a:r>
            <a:r>
              <a:rPr lang="en-GB" i="1" dirty="0">
                <a:solidFill>
                  <a:srgbClr val="FF0000"/>
                </a:solidFill>
              </a:rPr>
              <a:t>is the </a:t>
            </a:r>
            <a:r>
              <a:rPr lang="en-GB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GB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>
                <a:solidFill>
                  <a:srgbClr val="FF0000"/>
                </a:solidFill>
              </a:rPr>
              <a:t>of the talk?</a:t>
            </a: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vital part of the preparation . A talk can have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many different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 so it is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 you know 				the purpose of your talk.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9877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a talk on a hobby could be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inform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audience about the hobby. </a:t>
            </a:r>
            <a:endParaRPr lang="en-GB" dirty="0"/>
          </a:p>
          <a:p>
            <a:r>
              <a:rPr lang="en-GB" dirty="0" smtClean="0"/>
              <a:t>Take </a:t>
            </a:r>
            <a:r>
              <a:rPr lang="en-GB" dirty="0"/>
              <a:t>the example of cycling . A talk informing the class about this hobby would give information on </a:t>
            </a:r>
          </a:p>
          <a:p>
            <a:r>
              <a:rPr lang="en-GB" dirty="0"/>
              <a:t> </a:t>
            </a:r>
          </a:p>
          <a:p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r>
              <a:rPr lang="en-GB" dirty="0" smtClean="0">
                <a:solidFill>
                  <a:srgbClr val="FF0000"/>
                </a:solidFill>
              </a:rPr>
              <a:t> you need - the </a:t>
            </a:r>
            <a:r>
              <a:rPr lang="en-GB" dirty="0">
                <a:solidFill>
                  <a:srgbClr val="FF0000"/>
                </a:solidFill>
              </a:rPr>
              <a:t>type of bikes available, the clothes you need, the footwear….)</a:t>
            </a:r>
          </a:p>
          <a:p>
            <a:r>
              <a:rPr lang="en-GB" dirty="0">
                <a:solidFill>
                  <a:srgbClr val="00B050"/>
                </a:solidFill>
              </a:rPr>
              <a:t>The </a:t>
            </a:r>
            <a:r>
              <a:rPr lang="en-GB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r>
              <a:rPr lang="en-GB" dirty="0">
                <a:solidFill>
                  <a:srgbClr val="00B050"/>
                </a:solidFill>
              </a:rPr>
              <a:t> you can cycle ( cycle paths, roads, mountain bike tracks …)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you need to cycle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well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Information about </a:t>
            </a:r>
            <a:r>
              <a:rPr lang="en-GB" sz="3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equipment you need and things you need to do to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keep you and the bike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safe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2" name="Picture 4" descr="Image result for road bik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1800200" cy="11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untain bik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25" y="5293020"/>
            <a:ext cx="1669690" cy="13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CAIRBULL Adults Bike Helmet 28 Vents CE / CE EN 1077 Certification Impact Resistant, Light Weight, Adjustable Fit EPS, PC Road Cycling /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04944"/>
            <a:ext cx="1353818" cy="13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ike loc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04" y="5136097"/>
            <a:ext cx="1316429" cy="13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5688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However, the purpose of the talk could be </a:t>
            </a:r>
            <a:r>
              <a:rPr lang="en-GB" sz="4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personal.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It could be about a memorable day spend cycling – what you did and why it was so </a:t>
            </a:r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enjoyable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074" name="Picture 2" descr="Image result for riding a bi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7056784" cy="41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B050"/>
                </a:solidFill>
              </a:rPr>
              <a:t>Yet again the purpose could be to give an </a:t>
            </a:r>
            <a:r>
              <a:rPr lang="en-GB" sz="4400" i="1" dirty="0">
                <a:solidFill>
                  <a:srgbClr val="00B050"/>
                </a:solidFill>
              </a:rPr>
              <a:t>opinion</a:t>
            </a:r>
            <a:r>
              <a:rPr lang="en-GB" i="1" dirty="0">
                <a:solidFill>
                  <a:srgbClr val="00B050"/>
                </a:solidFill>
              </a:rPr>
              <a:t> about the topic. It could be giving your opinion on the idea that everyone should take up the hobby of cycling. This would involve giving reasons for that opinion – the physical health benefits, the mental health benefits, the positive impact on the environment….)</a:t>
            </a:r>
          </a:p>
        </p:txBody>
      </p:sp>
      <p:pic>
        <p:nvPicPr>
          <p:cNvPr id="4098" name="Picture 2" descr="Image result for cycling environ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7401"/>
            <a:ext cx="576064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1374" y="5229200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>
                <a:solidFill>
                  <a:schemeClr val="tx2">
                    <a:lumMod val="75000"/>
                  </a:schemeClr>
                </a:solidFill>
              </a:rPr>
              <a:t>Find out </a:t>
            </a:r>
            <a:r>
              <a:rPr lang="en-GB" sz="3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i="1" dirty="0">
                <a:solidFill>
                  <a:schemeClr val="tx2">
                    <a:lumMod val="75000"/>
                  </a:schemeClr>
                </a:solidFill>
              </a:rPr>
              <a:t>what the </a:t>
            </a:r>
            <a:r>
              <a:rPr lang="en-GB" sz="6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</a:t>
            </a:r>
            <a:r>
              <a:rPr lang="en-GB" sz="3600" i="1" dirty="0" smtClean="0">
                <a:solidFill>
                  <a:schemeClr val="tx2">
                    <a:lumMod val="75000"/>
                  </a:schemeClr>
                </a:solidFill>
              </a:rPr>
              <a:t>of your </a:t>
            </a:r>
            <a:r>
              <a:rPr lang="en-GB" sz="3600" i="1" dirty="0">
                <a:solidFill>
                  <a:schemeClr val="tx2">
                    <a:lumMod val="75000"/>
                  </a:schemeClr>
                </a:solidFill>
              </a:rPr>
              <a:t>talk </a:t>
            </a:r>
            <a:r>
              <a:rPr lang="en-GB" sz="3600" i="1" dirty="0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31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957</TotalTime>
  <Words>500</Words>
  <Application>Microsoft Office PowerPoint</Application>
  <PresentationFormat>On-screen Show (4:3)</PresentationFormat>
  <Paragraphs>168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How to prepare and deliver a talk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and deliver a talk</dc:title>
  <dc:creator>john</dc:creator>
  <cp:lastModifiedBy>g mcghee</cp:lastModifiedBy>
  <cp:revision>51</cp:revision>
  <dcterms:created xsi:type="dcterms:W3CDTF">2018-06-12T19:16:53Z</dcterms:created>
  <dcterms:modified xsi:type="dcterms:W3CDTF">2018-10-22T10:18:00Z</dcterms:modified>
</cp:coreProperties>
</file>