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35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16" r:id="rId12"/>
    <p:sldId id="266" r:id="rId13"/>
    <p:sldId id="267" r:id="rId14"/>
    <p:sldId id="268" r:id="rId15"/>
    <p:sldId id="315" r:id="rId16"/>
    <p:sldId id="313" r:id="rId17"/>
    <p:sldId id="314" r:id="rId18"/>
    <p:sldId id="269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279" r:id="rId30"/>
    <p:sldId id="280" r:id="rId31"/>
    <p:sldId id="281" r:id="rId32"/>
    <p:sldId id="293" r:id="rId33"/>
    <p:sldId id="333" r:id="rId34"/>
    <p:sldId id="296" r:id="rId35"/>
    <p:sldId id="332" r:id="rId36"/>
    <p:sldId id="297" r:id="rId37"/>
    <p:sldId id="298" r:id="rId38"/>
    <p:sldId id="356" r:id="rId39"/>
    <p:sldId id="299" r:id="rId40"/>
    <p:sldId id="300" r:id="rId41"/>
    <p:sldId id="301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45" r:id="rId54"/>
    <p:sldId id="355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FAF0-DC80-4190-B601-1092F0A0337E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D79D-07A2-44CC-9BE0-5F13FBFC4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08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FAF0-DC80-4190-B601-1092F0A0337E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D79D-07A2-44CC-9BE0-5F13FBFC4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05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FAF0-DC80-4190-B601-1092F0A0337E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D79D-07A2-44CC-9BE0-5F13FBFC4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99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FAF0-DC80-4190-B601-1092F0A0337E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D79D-07A2-44CC-9BE0-5F13FBFC483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2351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FAF0-DC80-4190-B601-1092F0A0337E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D79D-07A2-44CC-9BE0-5F13FBFC4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FAF0-DC80-4190-B601-1092F0A0337E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D79D-07A2-44CC-9BE0-5F13FBFC4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102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FAF0-DC80-4190-B601-1092F0A0337E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D79D-07A2-44CC-9BE0-5F13FBFC4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8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FAF0-DC80-4190-B601-1092F0A0337E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D79D-07A2-44CC-9BE0-5F13FBFC4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845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FAF0-DC80-4190-B601-1092F0A0337E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D79D-07A2-44CC-9BE0-5F13FBFC4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34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FAF0-DC80-4190-B601-1092F0A0337E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D79D-07A2-44CC-9BE0-5F13FBFC4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82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FAF0-DC80-4190-B601-1092F0A0337E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D79D-07A2-44CC-9BE0-5F13FBFC4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4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FAF0-DC80-4190-B601-1092F0A0337E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D79D-07A2-44CC-9BE0-5F13FBFC4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28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FAF0-DC80-4190-B601-1092F0A0337E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D79D-07A2-44CC-9BE0-5F13FBFC4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53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FAF0-DC80-4190-B601-1092F0A0337E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D79D-07A2-44CC-9BE0-5F13FBFC4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85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FAF0-DC80-4190-B601-1092F0A0337E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D79D-07A2-44CC-9BE0-5F13FBFC4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10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FAF0-DC80-4190-B601-1092F0A0337E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D79D-07A2-44CC-9BE0-5F13FBFC4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12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FAF0-DC80-4190-B601-1092F0A0337E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D79D-07A2-44CC-9BE0-5F13FBFC4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8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E5FAF0-DC80-4190-B601-1092F0A0337E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D79D-07A2-44CC-9BE0-5F13FBFC4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014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v=LNycSARuGcE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5mNLp3BAFKA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v=MF9Vqn_cQyc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TWhFHppxSYU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AY7-6o87S8s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entalfloss.com/article/65008/15-surprising-benefits-playing-video-games" TargetMode="External"/><Relationship Id="rId2" Type="http://schemas.openxmlformats.org/officeDocument/2006/relationships/hyperlink" Target="https://www.engadget.com/2017/02/09/8-cognitive-benefits-of-playing-video-games-for-kids/?guccounter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vestrong.com/article/278074-negative-effects-of-video-game-addiction/" TargetMode="External"/><Relationship Id="rId4" Type="http://schemas.openxmlformats.org/officeDocument/2006/relationships/hyperlink" Target="https://www.symptomfind.com/health/video-game-addiction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50728" y="3803645"/>
            <a:ext cx="10885118" cy="280888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6000" b="1" i="1" dirty="0" smtClean="0">
                <a:solidFill>
                  <a:srgbClr val="FFFF00"/>
                </a:solidFill>
              </a:rPr>
              <a:t>Persuasive writing</a:t>
            </a:r>
            <a:br>
              <a:rPr lang="en-GB" altLang="en-US" sz="6000" b="1" i="1" dirty="0" smtClean="0">
                <a:solidFill>
                  <a:srgbClr val="FFFF00"/>
                </a:solidFill>
              </a:rPr>
            </a:br>
            <a:r>
              <a:rPr lang="en-GB" altLang="en-US" sz="4800" b="1" i="1" dirty="0" smtClean="0">
                <a:solidFill>
                  <a:schemeClr val="tx1"/>
                </a:solidFill>
              </a:rPr>
              <a:t>The </a:t>
            </a:r>
            <a:r>
              <a:rPr lang="en-GB" altLang="en-US" sz="4800" b="1" i="1" dirty="0">
                <a:solidFill>
                  <a:schemeClr val="tx1"/>
                </a:solidFill>
              </a:rPr>
              <a:t>benefits and risks of playing computer games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altLang="en-US" dirty="0">
              <a:solidFill>
                <a:srgbClr val="898989"/>
              </a:solidFill>
            </a:endParaRPr>
          </a:p>
          <a:p>
            <a:pPr marL="0" indent="0" algn="ctr">
              <a:buNone/>
            </a:pPr>
            <a:endParaRPr lang="en-GB" altLang="en-US" dirty="0">
              <a:solidFill>
                <a:srgbClr val="898989"/>
              </a:solidFill>
            </a:endParaRPr>
          </a:p>
        </p:txBody>
      </p:sp>
      <p:pic>
        <p:nvPicPr>
          <p:cNvPr id="4098" name="Picture 2" descr="Image result for video g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27" y="279027"/>
            <a:ext cx="6612241" cy="3716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3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385590" y="764704"/>
            <a:ext cx="11111010" cy="588948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altLang="en-US" sz="4000" b="1" dirty="0">
                <a:solidFill>
                  <a:srgbClr val="FFC000"/>
                </a:solidFill>
              </a:rPr>
              <a:t>You are going to watch a number of clips which explain the benefits and/or negatives of playing computer games.</a:t>
            </a:r>
          </a:p>
          <a:p>
            <a:pPr eaLnBrk="1" hangingPunct="1">
              <a:buFontTx/>
              <a:buNone/>
            </a:pPr>
            <a:endParaRPr lang="en-GB" altLang="en-US" sz="3200" dirty="0"/>
          </a:p>
          <a:p>
            <a:pPr eaLnBrk="1" hangingPunct="1">
              <a:buFontTx/>
              <a:buNone/>
            </a:pPr>
            <a:r>
              <a:rPr lang="en-GB" altLang="en-US" sz="3200" b="1" u="sng" dirty="0"/>
              <a:t>Success criteria</a:t>
            </a:r>
          </a:p>
          <a:p>
            <a:pPr eaLnBrk="1" hangingPunct="1"/>
            <a:r>
              <a:rPr lang="en-GB" altLang="en-US" sz="3200" dirty="0"/>
              <a:t>Watch and listen very carefully.</a:t>
            </a:r>
          </a:p>
          <a:p>
            <a:pPr eaLnBrk="1" hangingPunct="1"/>
            <a:r>
              <a:rPr lang="en-GB" altLang="en-US" sz="3200" dirty="0"/>
              <a:t>Make notes on important information that you see or hear.</a:t>
            </a:r>
          </a:p>
          <a:p>
            <a:pPr eaLnBrk="1" hangingPunct="1"/>
            <a:r>
              <a:rPr lang="en-GB" altLang="en-US" sz="3200" dirty="0"/>
              <a:t>Identify the most important information.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395" y="2601007"/>
            <a:ext cx="1996711" cy="199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3"/>
            <a:ext cx="4078056" cy="1915647"/>
          </a:xfrm>
        </p:spPr>
        <p:txBody>
          <a:bodyPr/>
          <a:lstStyle/>
          <a:p>
            <a:r>
              <a:rPr lang="en-GB" sz="5400" b="1" dirty="0">
                <a:solidFill>
                  <a:schemeClr val="tx1"/>
                </a:solidFill>
              </a:rPr>
              <a:t>The benefits of playing computer games</a:t>
            </a:r>
          </a:p>
        </p:txBody>
      </p:sp>
      <p:pic>
        <p:nvPicPr>
          <p:cNvPr id="1026" name="Picture 2" descr="Image result for the benefits of video g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246" y="716595"/>
            <a:ext cx="6004699" cy="401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5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623392" y="332656"/>
            <a:ext cx="10297144" cy="8640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200" dirty="0"/>
              <a:t/>
            </a:r>
            <a:br>
              <a:rPr lang="en-GB" altLang="en-US" sz="3200" dirty="0"/>
            </a:br>
            <a:r>
              <a:rPr lang="en-GB" altLang="en-US" sz="3600" u="sng" dirty="0">
                <a:solidFill>
                  <a:schemeClr val="tx1"/>
                </a:solidFill>
              </a:rPr>
              <a:t>Clip 1</a:t>
            </a:r>
            <a:r>
              <a:rPr lang="en-GB" altLang="en-US" sz="3600" dirty="0">
                <a:solidFill>
                  <a:schemeClr val="tx1"/>
                </a:solidFill>
              </a:rPr>
              <a:t>: </a:t>
            </a:r>
            <a:r>
              <a:rPr lang="en-GB" altLang="en-US" sz="3600" b="1" i="1" dirty="0">
                <a:solidFill>
                  <a:schemeClr val="tx1"/>
                </a:solidFill>
              </a:rPr>
              <a:t>“10 Surprising Health Benefits of Playing Video Games”</a:t>
            </a:r>
            <a:r>
              <a:rPr lang="en-GB" altLang="en-US" sz="4400" b="1" i="1" dirty="0">
                <a:solidFill>
                  <a:schemeClr val="tx1"/>
                </a:solidFill>
              </a:rPr>
              <a:t/>
            </a:r>
            <a:br>
              <a:rPr lang="en-GB" altLang="en-US" sz="4400" b="1" i="1" dirty="0">
                <a:solidFill>
                  <a:schemeClr val="tx1"/>
                </a:solidFill>
              </a:rPr>
            </a:br>
            <a:endParaRPr lang="en-GB" altLang="en-US" b="1" i="1" dirty="0">
              <a:solidFill>
                <a:schemeClr val="tx1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633571" y="2204864"/>
            <a:ext cx="10729192" cy="258785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r>
              <a:rPr lang="en-GB" altLang="en-US" sz="3200" dirty="0">
                <a:hlinkClick r:id="rId2"/>
              </a:rPr>
              <a:t>The video clip </a:t>
            </a:r>
            <a:r>
              <a:rPr lang="en-GB" altLang="en-US" sz="3200" dirty="0"/>
              <a:t>identifies 10 health benefits of playing video games.</a:t>
            </a:r>
          </a:p>
          <a:p>
            <a:pPr eaLnBrk="1" hangingPunct="1">
              <a:buFontTx/>
              <a:buNone/>
            </a:pPr>
            <a:r>
              <a:rPr lang="en-GB" altLang="en-US" sz="3200" dirty="0"/>
              <a:t>List the 10 benefits and make notes on precisely why they are beneficial. </a:t>
            </a:r>
          </a:p>
        </p:txBody>
      </p:sp>
      <p:pic>
        <p:nvPicPr>
          <p:cNvPr id="11268" name="Picture 4" descr="Image result for video games benefi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407" y="4203728"/>
            <a:ext cx="3058512" cy="252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9416" y="332656"/>
          <a:ext cx="10297144" cy="6048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572">
                  <a:extLst>
                    <a:ext uri="{9D8B030D-6E8A-4147-A177-3AD203B41FA5}">
                      <a16:colId xmlns:a16="http://schemas.microsoft.com/office/drawing/2014/main" val="4019961333"/>
                    </a:ext>
                  </a:extLst>
                </a:gridCol>
                <a:gridCol w="5148572">
                  <a:extLst>
                    <a:ext uri="{9D8B030D-6E8A-4147-A177-3AD203B41FA5}">
                      <a16:colId xmlns:a16="http://schemas.microsoft.com/office/drawing/2014/main" val="311256848"/>
                    </a:ext>
                  </a:extLst>
                </a:gridCol>
              </a:tblGrid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Benefits of video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Why they help 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406530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110785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84234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99511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311607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494654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650146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448409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600968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411640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903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1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788275" y="358720"/>
            <a:ext cx="9165021" cy="1343955"/>
          </a:xfrm>
        </p:spPr>
        <p:txBody>
          <a:bodyPr>
            <a:normAutofit fontScale="90000"/>
          </a:bodyPr>
          <a:lstStyle/>
          <a:p>
            <a:r>
              <a:rPr lang="en-GB" altLang="en-US" sz="3200" dirty="0"/>
              <a:t/>
            </a:r>
            <a:br>
              <a:rPr lang="en-GB" altLang="en-US" sz="3200" dirty="0"/>
            </a:br>
            <a:r>
              <a:rPr lang="en-GB" altLang="en-US" sz="3200" u="sng" dirty="0">
                <a:solidFill>
                  <a:schemeClr val="tx1"/>
                </a:solidFill>
              </a:rPr>
              <a:t>Clip 2</a:t>
            </a:r>
            <a:r>
              <a:rPr lang="en-GB" altLang="en-US" sz="3200" dirty="0">
                <a:solidFill>
                  <a:schemeClr val="tx1"/>
                </a:solidFill>
              </a:rPr>
              <a:t>: </a:t>
            </a:r>
            <a:r>
              <a:rPr lang="en-GB" altLang="en-US" sz="3200" b="1" i="1" dirty="0">
                <a:solidFill>
                  <a:schemeClr val="tx1"/>
                </a:solidFill>
              </a:rPr>
              <a:t>“10  Awesome Benefits of Gaming”</a:t>
            </a:r>
            <a:r>
              <a:rPr lang="en-GB" altLang="en-US" b="1" i="1" dirty="0">
                <a:solidFill>
                  <a:schemeClr val="tx1"/>
                </a:solidFill>
              </a:rPr>
              <a:t/>
            </a:r>
            <a:br>
              <a:rPr lang="en-GB" altLang="en-US" b="1" i="1" dirty="0">
                <a:solidFill>
                  <a:schemeClr val="tx1"/>
                </a:solidFill>
              </a:rPr>
            </a:br>
            <a:endParaRPr lang="en-GB" altLang="en-US" b="1" i="1" dirty="0">
              <a:solidFill>
                <a:schemeClr val="tx1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294289" y="1502977"/>
            <a:ext cx="9785132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r>
              <a:rPr lang="en-GB" altLang="en-US" sz="3200" dirty="0">
                <a:hlinkClick r:id="rId2"/>
              </a:rPr>
              <a:t>The video clip </a:t>
            </a:r>
            <a:r>
              <a:rPr lang="en-GB" altLang="en-US" sz="3200" dirty="0"/>
              <a:t>identifies 10 benefits of playing video games.</a:t>
            </a:r>
          </a:p>
          <a:p>
            <a:pPr eaLnBrk="1" hangingPunct="1">
              <a:buFontTx/>
              <a:buNone/>
            </a:pPr>
            <a:r>
              <a:rPr lang="en-GB" altLang="en-US" sz="3200" dirty="0"/>
              <a:t>Make notes on the 10 benefits that are identified.</a:t>
            </a:r>
          </a:p>
        </p:txBody>
      </p:sp>
      <p:pic>
        <p:nvPicPr>
          <p:cNvPr id="10242" name="Picture 2" descr="Image result for video games benef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940" y="3765959"/>
            <a:ext cx="49149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4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9416" y="332656"/>
          <a:ext cx="10297144" cy="6048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572">
                  <a:extLst>
                    <a:ext uri="{9D8B030D-6E8A-4147-A177-3AD203B41FA5}">
                      <a16:colId xmlns:a16="http://schemas.microsoft.com/office/drawing/2014/main" val="4019961333"/>
                    </a:ext>
                  </a:extLst>
                </a:gridCol>
                <a:gridCol w="5148572">
                  <a:extLst>
                    <a:ext uri="{9D8B030D-6E8A-4147-A177-3AD203B41FA5}">
                      <a16:colId xmlns:a16="http://schemas.microsoft.com/office/drawing/2014/main" val="311256848"/>
                    </a:ext>
                  </a:extLst>
                </a:gridCol>
              </a:tblGrid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Benefits of video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Why they help 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406530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110785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84234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99511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311607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494654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650146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448409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600968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411640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903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788275" y="358720"/>
            <a:ext cx="9165021" cy="134395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200" dirty="0"/>
              <a:t/>
            </a:r>
            <a:br>
              <a:rPr lang="en-GB" altLang="en-US" sz="3200" dirty="0"/>
            </a:br>
            <a:r>
              <a:rPr lang="en-GB" altLang="en-US" sz="3200" u="sng" dirty="0">
                <a:solidFill>
                  <a:schemeClr val="tx1"/>
                </a:solidFill>
              </a:rPr>
              <a:t>Clip 3</a:t>
            </a:r>
            <a:r>
              <a:rPr lang="en-GB" altLang="en-US" sz="3200" dirty="0">
                <a:solidFill>
                  <a:schemeClr val="tx1"/>
                </a:solidFill>
              </a:rPr>
              <a:t>: </a:t>
            </a:r>
            <a:r>
              <a:rPr lang="en-GB" altLang="en-US" sz="3200" b="1" i="1" dirty="0">
                <a:solidFill>
                  <a:schemeClr val="tx1"/>
                </a:solidFill>
              </a:rPr>
              <a:t>“7 Health Benefits of Video Games”</a:t>
            </a:r>
            <a:r>
              <a:rPr lang="en-GB" altLang="en-US" b="1" i="1" dirty="0">
                <a:solidFill>
                  <a:schemeClr val="tx1"/>
                </a:solidFill>
              </a:rPr>
              <a:t/>
            </a:r>
            <a:br>
              <a:rPr lang="en-GB" altLang="en-US" b="1" i="1" dirty="0">
                <a:solidFill>
                  <a:schemeClr val="tx1"/>
                </a:solidFill>
              </a:rPr>
            </a:br>
            <a:endParaRPr lang="en-GB" altLang="en-US" b="1" i="1" dirty="0">
              <a:solidFill>
                <a:schemeClr val="tx1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788275" y="1702675"/>
            <a:ext cx="9785132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r>
              <a:rPr lang="en-GB" altLang="en-US" sz="3200" dirty="0">
                <a:hlinkClick r:id="rId2"/>
              </a:rPr>
              <a:t>The video clip </a:t>
            </a:r>
            <a:r>
              <a:rPr lang="en-GB" altLang="en-US" sz="3200" dirty="0"/>
              <a:t>identifies 7 health benefits of playing video games.</a:t>
            </a:r>
          </a:p>
          <a:p>
            <a:pPr eaLnBrk="1" hangingPunct="1">
              <a:buFontTx/>
              <a:buNone/>
            </a:pPr>
            <a:r>
              <a:rPr lang="en-GB" altLang="en-US" sz="3200" dirty="0"/>
              <a:t>Make notes on the 7 benefits that are identified.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87" y="3892084"/>
            <a:ext cx="4950372" cy="278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76354" y="994808"/>
          <a:ext cx="10297144" cy="4399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572">
                  <a:extLst>
                    <a:ext uri="{9D8B030D-6E8A-4147-A177-3AD203B41FA5}">
                      <a16:colId xmlns:a16="http://schemas.microsoft.com/office/drawing/2014/main" val="4019961333"/>
                    </a:ext>
                  </a:extLst>
                </a:gridCol>
                <a:gridCol w="5148572">
                  <a:extLst>
                    <a:ext uri="{9D8B030D-6E8A-4147-A177-3AD203B41FA5}">
                      <a16:colId xmlns:a16="http://schemas.microsoft.com/office/drawing/2014/main" val="311256848"/>
                    </a:ext>
                  </a:extLst>
                </a:gridCol>
              </a:tblGrid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Benefits of video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Why they help 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406530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110785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84234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99511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311607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494654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650146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448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9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u="sng" dirty="0"/>
              <a:t>Writing </a:t>
            </a:r>
            <a:r>
              <a:rPr lang="en-GB" altLang="en-US" b="1" u="sng" dirty="0" smtClean="0"/>
              <a:t>task</a:t>
            </a:r>
            <a:endParaRPr lang="en-GB" altLang="en-US" b="1" u="sng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7228" y="1243621"/>
            <a:ext cx="10347710" cy="452655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r>
              <a:rPr lang="en-GB" altLang="en-US" sz="2800" dirty="0"/>
              <a:t>So far you have watched some video clips which explain many of the benefits of playing video games.</a:t>
            </a:r>
          </a:p>
          <a:p>
            <a:pPr eaLnBrk="1" hangingPunct="1">
              <a:buFontTx/>
              <a:buNone/>
            </a:pPr>
            <a:r>
              <a:rPr lang="en-GB" altLang="en-US" sz="2800" dirty="0"/>
              <a:t>Your task is to use the information you have learned so far to write a short report (100-300 words) explaining what these benefits are. </a:t>
            </a:r>
          </a:p>
        </p:txBody>
      </p:sp>
      <p:pic>
        <p:nvPicPr>
          <p:cNvPr id="5122" name="Picture 2" descr="Image result for video g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29" y="3805229"/>
            <a:ext cx="4876629" cy="28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77" y="3040197"/>
            <a:ext cx="5266865" cy="1915647"/>
          </a:xfrm>
        </p:spPr>
        <p:txBody>
          <a:bodyPr/>
          <a:lstStyle/>
          <a:p>
            <a:r>
              <a:rPr lang="en-GB" sz="5400" b="1" dirty="0">
                <a:solidFill>
                  <a:schemeClr val="tx1"/>
                </a:solidFill>
              </a:rPr>
              <a:t>The dangers and risks of playing computer games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08" y="814714"/>
            <a:ext cx="5495580" cy="38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tx1"/>
                </a:solidFill>
              </a:rPr>
              <a:t>The big picture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79376" y="1628800"/>
            <a:ext cx="8326421" cy="468052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GB" altLang="en-US" dirty="0"/>
              <a:t> </a:t>
            </a:r>
            <a:r>
              <a:rPr lang="en-GB" altLang="en-US" sz="3600" dirty="0" smtClean="0"/>
              <a:t>During this unit of work </a:t>
            </a:r>
            <a:r>
              <a:rPr lang="en-GB" altLang="en-US" sz="3600" dirty="0"/>
              <a:t>you will be </a:t>
            </a:r>
            <a:r>
              <a:rPr lang="en-GB" altLang="en-US" sz="3600" dirty="0" smtClean="0"/>
              <a:t>investigating </a:t>
            </a:r>
            <a:r>
              <a:rPr lang="en-GB" altLang="en-US" sz="3600" dirty="0"/>
              <a:t>the benefits and negatives of playing computer games.</a:t>
            </a:r>
          </a:p>
          <a:p>
            <a:pPr eaLnBrk="1" hangingPunct="1">
              <a:buFontTx/>
              <a:buNone/>
            </a:pPr>
            <a:endParaRPr lang="en-GB" altLang="en-US" sz="3600" dirty="0"/>
          </a:p>
          <a:p>
            <a:pPr eaLnBrk="1" hangingPunct="1">
              <a:buFontTx/>
              <a:buNone/>
            </a:pPr>
            <a:r>
              <a:rPr lang="en-GB" altLang="en-US" sz="3600" dirty="0"/>
              <a:t>You will be working towards completing </a:t>
            </a:r>
            <a:r>
              <a:rPr lang="en-GB" altLang="en-US" sz="3600" dirty="0" smtClean="0"/>
              <a:t>one </a:t>
            </a:r>
            <a:r>
              <a:rPr lang="en-GB" altLang="en-US" sz="3600" dirty="0"/>
              <a:t>main </a:t>
            </a:r>
            <a:r>
              <a:rPr lang="en-GB" altLang="en-US" sz="3600" dirty="0" smtClean="0"/>
              <a:t>piece </a:t>
            </a:r>
            <a:r>
              <a:rPr lang="en-GB" altLang="en-US" sz="3600" dirty="0"/>
              <a:t>of work:</a:t>
            </a:r>
          </a:p>
          <a:p>
            <a:pPr eaLnBrk="1" hangingPunct="1"/>
            <a:r>
              <a:rPr lang="en-GB" altLang="en-US" sz="3600" i="1" dirty="0"/>
              <a:t>A </a:t>
            </a:r>
            <a:r>
              <a:rPr lang="en-GB" altLang="en-US" sz="3600" i="1" dirty="0" smtClean="0"/>
              <a:t>persuasive essay</a:t>
            </a:r>
            <a:endParaRPr lang="en-GB" altLang="en-US" sz="3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419" y="321399"/>
            <a:ext cx="4218600" cy="306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777765" y="106473"/>
            <a:ext cx="9186041" cy="1143000"/>
          </a:xfrm>
        </p:spPr>
        <p:txBody>
          <a:bodyPr>
            <a:normAutofit fontScale="90000"/>
          </a:bodyPr>
          <a:lstStyle/>
          <a:p>
            <a:r>
              <a:rPr lang="en-GB" altLang="en-US" sz="3200" dirty="0"/>
              <a:t/>
            </a:r>
            <a:br>
              <a:rPr lang="en-GB" altLang="en-US" sz="3200" dirty="0"/>
            </a:br>
            <a:r>
              <a:rPr lang="en-GB" altLang="en-US" sz="3200" u="sng" dirty="0"/>
              <a:t>Clip 1</a:t>
            </a:r>
            <a:r>
              <a:rPr lang="en-GB" altLang="en-US" sz="3200" dirty="0"/>
              <a:t>: </a:t>
            </a:r>
            <a:r>
              <a:rPr lang="en-GB" altLang="en-US" sz="3200" b="1" i="1" dirty="0">
                <a:solidFill>
                  <a:schemeClr val="tx1"/>
                </a:solidFill>
              </a:rPr>
              <a:t>“The Effects of Video Games on Children’”</a:t>
            </a:r>
            <a:r>
              <a:rPr lang="en-GB" altLang="en-US" b="1" i="1" dirty="0">
                <a:solidFill>
                  <a:srgbClr val="FF0000"/>
                </a:solidFill>
              </a:rPr>
              <a:t/>
            </a:r>
            <a:br>
              <a:rPr lang="en-GB" altLang="en-US" b="1" i="1" dirty="0">
                <a:solidFill>
                  <a:srgbClr val="FF0000"/>
                </a:solidFill>
              </a:rPr>
            </a:br>
            <a:endParaRPr lang="en-GB" altLang="en-US" b="1" i="1" dirty="0">
              <a:solidFill>
                <a:srgbClr val="FF00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403608" y="1421525"/>
            <a:ext cx="9711558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altLang="en-US" sz="2800" dirty="0">
                <a:hlinkClick r:id="rId2"/>
              </a:rPr>
              <a:t>The video clip </a:t>
            </a:r>
            <a:r>
              <a:rPr lang="en-GB" altLang="en-US" sz="2800" dirty="0"/>
              <a:t>explains some of the dangers of children playing video games and becoming addicted.</a:t>
            </a:r>
          </a:p>
          <a:p>
            <a:pPr eaLnBrk="1" hangingPunct="1">
              <a:buFontTx/>
              <a:buNone/>
            </a:pPr>
            <a:endParaRPr lang="en-GB" altLang="en-US" sz="2800" dirty="0"/>
          </a:p>
          <a:p>
            <a:pPr eaLnBrk="1" hangingPunct="1">
              <a:buFontTx/>
              <a:buNone/>
            </a:pPr>
            <a:r>
              <a:rPr lang="en-GB" altLang="en-US" sz="2800" dirty="0"/>
              <a:t>Make notes on some of the dangers that are associated with children playing video games.</a:t>
            </a:r>
          </a:p>
        </p:txBody>
      </p:sp>
      <p:pic>
        <p:nvPicPr>
          <p:cNvPr id="8194" name="Picture 2" descr="Image result for video games addi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524" y="4374563"/>
            <a:ext cx="4048564" cy="2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8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221860"/>
              </p:ext>
            </p:extLst>
          </p:nvPr>
        </p:nvGraphicFramePr>
        <p:xfrm>
          <a:off x="776352" y="994804"/>
          <a:ext cx="10543288" cy="501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1644">
                  <a:extLst>
                    <a:ext uri="{9D8B030D-6E8A-4147-A177-3AD203B41FA5}">
                      <a16:colId xmlns:a16="http://schemas.microsoft.com/office/drawing/2014/main" val="4019961333"/>
                    </a:ext>
                  </a:extLst>
                </a:gridCol>
                <a:gridCol w="5271644">
                  <a:extLst>
                    <a:ext uri="{9D8B030D-6E8A-4147-A177-3AD203B41FA5}">
                      <a16:colId xmlns:a16="http://schemas.microsoft.com/office/drawing/2014/main" val="311256848"/>
                    </a:ext>
                  </a:extLst>
                </a:gridCol>
              </a:tblGrid>
              <a:tr h="627139">
                <a:tc>
                  <a:txBody>
                    <a:bodyPr/>
                    <a:lstStyle/>
                    <a:p>
                      <a:r>
                        <a:rPr lang="en-GB" dirty="0"/>
                        <a:t>Dangers of video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Why they are</a:t>
                      </a:r>
                      <a:r>
                        <a:rPr lang="en-GB" baseline="0" dirty="0"/>
                        <a:t> harmful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406530"/>
                  </a:ext>
                </a:extLst>
              </a:tr>
              <a:tr h="6271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110785"/>
                  </a:ext>
                </a:extLst>
              </a:tr>
              <a:tr h="6271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84234"/>
                  </a:ext>
                </a:extLst>
              </a:tr>
              <a:tr h="6271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99511"/>
                  </a:ext>
                </a:extLst>
              </a:tr>
              <a:tr h="6271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311607"/>
                  </a:ext>
                </a:extLst>
              </a:tr>
              <a:tr h="6271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494654"/>
                  </a:ext>
                </a:extLst>
              </a:tr>
              <a:tr h="6271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650146"/>
                  </a:ext>
                </a:extLst>
              </a:tr>
              <a:tr h="6271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448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14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666366" y="-240368"/>
            <a:ext cx="9591731" cy="1143000"/>
          </a:xfrm>
        </p:spPr>
        <p:txBody>
          <a:bodyPr>
            <a:normAutofit fontScale="90000"/>
          </a:bodyPr>
          <a:lstStyle/>
          <a:p>
            <a:r>
              <a:rPr lang="en-GB" altLang="en-US" sz="3200" dirty="0"/>
              <a:t/>
            </a:r>
            <a:br>
              <a:rPr lang="en-GB" altLang="en-US" sz="3200" dirty="0"/>
            </a:br>
            <a:r>
              <a:rPr lang="en-GB" altLang="en-US" sz="3200" b="1" u="sng" dirty="0"/>
              <a:t>Clip 2</a:t>
            </a:r>
            <a:r>
              <a:rPr lang="en-GB" altLang="en-US" sz="3200" b="1" dirty="0"/>
              <a:t>: </a:t>
            </a:r>
            <a:r>
              <a:rPr lang="en-GB" altLang="en-US" sz="3200" b="1" i="1" dirty="0">
                <a:solidFill>
                  <a:schemeClr val="tx1"/>
                </a:solidFill>
              </a:rPr>
              <a:t>“</a:t>
            </a:r>
            <a:r>
              <a:rPr lang="en-GB" b="1" dirty="0"/>
              <a:t>5 harmful effects of excessive video gaming</a:t>
            </a:r>
            <a:r>
              <a:rPr lang="en-GB" altLang="en-US" sz="3200" b="1" i="1" dirty="0">
                <a:solidFill>
                  <a:schemeClr val="tx1"/>
                </a:solidFill>
              </a:rPr>
              <a:t>’”</a:t>
            </a:r>
            <a:r>
              <a:rPr lang="en-GB" altLang="en-US" b="1" i="1" dirty="0">
                <a:solidFill>
                  <a:srgbClr val="FF0000"/>
                </a:solidFill>
              </a:rPr>
              <a:t/>
            </a:r>
            <a:br>
              <a:rPr lang="en-GB" altLang="en-US" b="1" i="1" dirty="0">
                <a:solidFill>
                  <a:srgbClr val="FF0000"/>
                </a:solidFill>
              </a:rPr>
            </a:br>
            <a:endParaRPr lang="en-GB" altLang="en-US" b="1" i="1" dirty="0">
              <a:solidFill>
                <a:srgbClr val="FF00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361567" y="1789388"/>
            <a:ext cx="8456756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altLang="en-US" sz="3200" dirty="0">
                <a:hlinkClick r:id="rId2"/>
              </a:rPr>
              <a:t>The video clip </a:t>
            </a:r>
            <a:r>
              <a:rPr lang="en-GB" altLang="en-US" sz="3200" dirty="0"/>
              <a:t>explains some of the dangers of children playing video games too much. </a:t>
            </a:r>
          </a:p>
          <a:p>
            <a:pPr eaLnBrk="1" hangingPunct="1">
              <a:buFontTx/>
              <a:buNone/>
            </a:pPr>
            <a:endParaRPr lang="en-GB" altLang="en-US" sz="3200" dirty="0"/>
          </a:p>
          <a:p>
            <a:pPr eaLnBrk="1" hangingPunct="1">
              <a:buFontTx/>
              <a:buNone/>
            </a:pPr>
            <a:r>
              <a:rPr lang="en-GB" altLang="en-US" sz="3200" dirty="0"/>
              <a:t>Make notes on some of the dangers that are associated with children playing video games.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91" y="902632"/>
            <a:ext cx="3436826" cy="283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59518"/>
              </p:ext>
            </p:extLst>
          </p:nvPr>
        </p:nvGraphicFramePr>
        <p:xfrm>
          <a:off x="776352" y="994804"/>
          <a:ext cx="10543288" cy="529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1644">
                  <a:extLst>
                    <a:ext uri="{9D8B030D-6E8A-4147-A177-3AD203B41FA5}">
                      <a16:colId xmlns:a16="http://schemas.microsoft.com/office/drawing/2014/main" val="4019961333"/>
                    </a:ext>
                  </a:extLst>
                </a:gridCol>
                <a:gridCol w="5271644">
                  <a:extLst>
                    <a:ext uri="{9D8B030D-6E8A-4147-A177-3AD203B41FA5}">
                      <a16:colId xmlns:a16="http://schemas.microsoft.com/office/drawing/2014/main" val="311256848"/>
                    </a:ext>
                  </a:extLst>
                </a:gridCol>
              </a:tblGrid>
              <a:tr h="881730">
                <a:tc>
                  <a:txBody>
                    <a:bodyPr/>
                    <a:lstStyle/>
                    <a:p>
                      <a:r>
                        <a:rPr lang="en-GB" dirty="0"/>
                        <a:t>Dangers of video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Why they are</a:t>
                      </a:r>
                      <a:r>
                        <a:rPr lang="en-GB" baseline="0" dirty="0"/>
                        <a:t> harmful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406530"/>
                  </a:ext>
                </a:extLst>
              </a:tr>
              <a:tr h="881730">
                <a:tc>
                  <a:txBody>
                    <a:bodyPr/>
                    <a:lstStyle/>
                    <a:p>
                      <a:r>
                        <a:rPr lang="en-GB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110785"/>
                  </a:ext>
                </a:extLst>
              </a:tr>
              <a:tr h="881730">
                <a:tc>
                  <a:txBody>
                    <a:bodyPr/>
                    <a:lstStyle/>
                    <a:p>
                      <a:r>
                        <a:rPr lang="en-GB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84234"/>
                  </a:ext>
                </a:extLst>
              </a:tr>
              <a:tr h="881730">
                <a:tc>
                  <a:txBody>
                    <a:bodyPr/>
                    <a:lstStyle/>
                    <a:p>
                      <a:r>
                        <a:rPr lang="en-GB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99511"/>
                  </a:ext>
                </a:extLst>
              </a:tr>
              <a:tr h="881730">
                <a:tc>
                  <a:txBody>
                    <a:bodyPr/>
                    <a:lstStyle/>
                    <a:p>
                      <a:r>
                        <a:rPr lang="en-GB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311607"/>
                  </a:ext>
                </a:extLst>
              </a:tr>
              <a:tr h="881730">
                <a:tc>
                  <a:txBody>
                    <a:bodyPr/>
                    <a:lstStyle/>
                    <a:p>
                      <a:r>
                        <a:rPr lang="en-GB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494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0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u="sng" dirty="0"/>
              <a:t>Writing </a:t>
            </a:r>
            <a:r>
              <a:rPr lang="en-GB" altLang="en-US" b="1" u="sng" dirty="0" smtClean="0"/>
              <a:t>task</a:t>
            </a:r>
            <a:endParaRPr lang="en-GB" altLang="en-US" b="1" u="sng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7228" y="1243621"/>
            <a:ext cx="10347710" cy="452655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r>
              <a:rPr lang="en-GB" altLang="en-US" sz="2800" dirty="0"/>
              <a:t>So far you have watched some video clips which explain many of the risks of playing video games.</a:t>
            </a:r>
          </a:p>
          <a:p>
            <a:pPr eaLnBrk="1" hangingPunct="1">
              <a:buFontTx/>
              <a:buNone/>
            </a:pPr>
            <a:r>
              <a:rPr lang="en-GB" altLang="en-US" sz="2800" dirty="0"/>
              <a:t>Your task is to use the information you have learned so far to write a short report (100-300 words) explaining what these dangers are. </a:t>
            </a:r>
          </a:p>
        </p:txBody>
      </p:sp>
      <p:pic>
        <p:nvPicPr>
          <p:cNvPr id="5122" name="Picture 2" descr="Image result for video g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20" y="3700126"/>
            <a:ext cx="4876629" cy="28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4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85910" y="407276"/>
            <a:ext cx="10666781" cy="3329581"/>
          </a:xfrm>
        </p:spPr>
        <p:txBody>
          <a:bodyPr/>
          <a:lstStyle/>
          <a:p>
            <a:r>
              <a:rPr lang="en-GB" sz="8800" dirty="0"/>
              <a:t>We are learning…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85910" y="3736857"/>
            <a:ext cx="8825658" cy="1360662"/>
          </a:xfrm>
        </p:spPr>
        <p:txBody>
          <a:bodyPr>
            <a:noAutofit/>
          </a:bodyPr>
          <a:lstStyle/>
          <a:p>
            <a:endParaRPr lang="en-GB" sz="3200" dirty="0"/>
          </a:p>
          <a:p>
            <a:r>
              <a:rPr lang="en-GB" sz="4000" b="1" dirty="0"/>
              <a:t>To be able to take notes on </a:t>
            </a:r>
            <a:r>
              <a:rPr lang="en-GB" sz="4000" b="1" dirty="0" smtClean="0"/>
              <a:t>my </a:t>
            </a:r>
            <a:r>
              <a:rPr lang="en-GB" sz="4000" b="1" dirty="0"/>
              <a:t>topic using </a:t>
            </a:r>
            <a:r>
              <a:rPr lang="en-GB" sz="4000" b="1" dirty="0" smtClean="0"/>
              <a:t>my </a:t>
            </a:r>
            <a:r>
              <a:rPr lang="en-GB" sz="4000" b="1" dirty="0"/>
              <a:t>own words</a:t>
            </a:r>
          </a:p>
        </p:txBody>
      </p:sp>
    </p:spTree>
    <p:extLst>
      <p:ext uri="{BB962C8B-B14F-4D97-AF65-F5344CB8AC3E}">
        <p14:creationId xmlns:p14="http://schemas.microsoft.com/office/powerpoint/2010/main" val="11661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857" y="515780"/>
            <a:ext cx="9404723" cy="1400530"/>
          </a:xfrm>
        </p:spPr>
        <p:txBody>
          <a:bodyPr/>
          <a:lstStyle/>
          <a:p>
            <a:r>
              <a:rPr lang="en-GB" b="1" u="sng" dirty="0"/>
              <a:t>Note-taking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692" y="1611484"/>
            <a:ext cx="10694826" cy="44004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/>
              <a:t>You will be taking notes from 4 articles on the benefits and/or dangers of computer gaming:</a:t>
            </a:r>
          </a:p>
          <a:p>
            <a:pPr marL="0" indent="0">
              <a:buNone/>
            </a:pPr>
            <a:endParaRPr lang="en-GB" sz="3200" dirty="0"/>
          </a:p>
          <a:p>
            <a:pPr marL="514350" indent="-514350">
              <a:buFont typeface="+mj-lt"/>
              <a:buAutoNum type="alphaLcPeriod"/>
            </a:pPr>
            <a:r>
              <a:rPr lang="en-GB" sz="3200" dirty="0" smtClean="0">
                <a:hlinkClick r:id="rId2"/>
              </a:rPr>
              <a:t>“8 Cognitive </a:t>
            </a:r>
            <a:r>
              <a:rPr lang="en-GB" sz="3200" dirty="0">
                <a:hlinkClick r:id="rId2"/>
              </a:rPr>
              <a:t>Benefits of </a:t>
            </a:r>
            <a:r>
              <a:rPr lang="en-GB" sz="3200" dirty="0" smtClean="0">
                <a:hlinkClick r:id="rId2"/>
              </a:rPr>
              <a:t>Playing Video Games for Kids”</a:t>
            </a:r>
            <a:endParaRPr lang="en-GB" sz="3200" dirty="0"/>
          </a:p>
          <a:p>
            <a:pPr marL="514350" indent="-514350">
              <a:buFont typeface="+mj-lt"/>
              <a:buAutoNum type="alphaLcPeriod"/>
            </a:pPr>
            <a:r>
              <a:rPr lang="en-GB" sz="3200" dirty="0">
                <a:hlinkClick r:id="rId3"/>
              </a:rPr>
              <a:t>“15 Surprising Benefits of Playing Video Games”</a:t>
            </a:r>
            <a:endParaRPr lang="en-GB" sz="3200" dirty="0"/>
          </a:p>
          <a:p>
            <a:pPr marL="514350" indent="-514350">
              <a:buFont typeface="+mj-lt"/>
              <a:buAutoNum type="alphaLcPeriod"/>
            </a:pPr>
            <a:r>
              <a:rPr lang="en-GB" sz="3200" dirty="0">
                <a:hlinkClick r:id="rId4"/>
              </a:rPr>
              <a:t>“10 Dangers of Video Gaming Addiction</a:t>
            </a:r>
            <a:r>
              <a:rPr lang="en-GB" sz="3200" dirty="0" smtClean="0">
                <a:hlinkClick r:id="rId4"/>
              </a:rPr>
              <a:t>”</a:t>
            </a:r>
            <a:endParaRPr lang="en-GB" sz="3200" dirty="0" smtClean="0"/>
          </a:p>
          <a:p>
            <a:pPr marL="514350" indent="-514350">
              <a:buFont typeface="+mj-lt"/>
              <a:buAutoNum type="alphaLcPeriod"/>
            </a:pPr>
            <a:r>
              <a:rPr lang="en-GB" sz="3200" dirty="0" smtClean="0">
                <a:hlinkClick r:id="rId5"/>
              </a:rPr>
              <a:t>“The Negative Effects of Video Game Addiction”</a:t>
            </a:r>
            <a:endParaRPr lang="en-GB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525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Success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64035"/>
            <a:ext cx="10768123" cy="4747275"/>
          </a:xfrm>
        </p:spPr>
        <p:txBody>
          <a:bodyPr/>
          <a:lstStyle/>
          <a:p>
            <a:endParaRPr lang="en-GB" dirty="0"/>
          </a:p>
          <a:p>
            <a:r>
              <a:rPr lang="en-GB" sz="3200" b="1" dirty="0"/>
              <a:t>Take notes from all four articles</a:t>
            </a:r>
          </a:p>
          <a:p>
            <a:r>
              <a:rPr lang="en-GB" sz="3200" b="1" dirty="0"/>
              <a:t>Do one article at a time</a:t>
            </a:r>
          </a:p>
          <a:p>
            <a:r>
              <a:rPr lang="en-GB" sz="3200" b="1" dirty="0"/>
              <a:t>Take notes on the most important information</a:t>
            </a:r>
          </a:p>
          <a:p>
            <a:r>
              <a:rPr lang="en-GB" sz="3200" b="1" dirty="0"/>
              <a:t>Don’t copy the information word for word. Summarise the information </a:t>
            </a:r>
            <a:r>
              <a:rPr lang="en-GB" sz="3200" b="1" dirty="0">
                <a:solidFill>
                  <a:srgbClr val="FFFF00"/>
                </a:solidFill>
              </a:rPr>
              <a:t>using your own words </a:t>
            </a:r>
            <a:r>
              <a:rPr lang="en-GB" sz="3200" b="1" dirty="0"/>
              <a:t>as far as possible</a:t>
            </a:r>
          </a:p>
          <a:p>
            <a:r>
              <a:rPr lang="en-GB" sz="3200" b="1" dirty="0"/>
              <a:t>Keep your notes well organised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459" y="0"/>
            <a:ext cx="2853541" cy="285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97" y="1499499"/>
            <a:ext cx="7340495" cy="41954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800" b="1" dirty="0"/>
              <a:t>Now that you have found lots of information on the benefits and negatives of playing video games, it is time to start planning and completing your persuasive essay.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892" y="1656547"/>
            <a:ext cx="3645091" cy="348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ctrTitle" idx="4294967295"/>
          </p:nvPr>
        </p:nvSpPr>
        <p:spPr>
          <a:xfrm>
            <a:off x="593766" y="1453531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6600" b="1" dirty="0"/>
              <a:t>We are learning...</a:t>
            </a:r>
          </a:p>
        </p:txBody>
      </p:sp>
      <p:sp>
        <p:nvSpPr>
          <p:cNvPr id="26627" name="Subtitle 4"/>
          <p:cNvSpPr>
            <a:spLocks noGrp="1"/>
          </p:cNvSpPr>
          <p:nvPr>
            <p:ph type="subTitle" idx="4294967295"/>
          </p:nvPr>
        </p:nvSpPr>
        <p:spPr>
          <a:xfrm>
            <a:off x="593765" y="2768332"/>
            <a:ext cx="10675917" cy="30030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altLang="en-US" dirty="0">
              <a:solidFill>
                <a:srgbClr val="898989"/>
              </a:solidFill>
            </a:endParaRPr>
          </a:p>
          <a:p>
            <a:r>
              <a:rPr lang="en-GB" altLang="en-US" sz="3900" b="1" i="1" dirty="0"/>
              <a:t>To be able to write a persuasive essay about computer gaming</a:t>
            </a:r>
          </a:p>
          <a:p>
            <a:r>
              <a:rPr lang="en-GB" altLang="en-US" sz="3900" b="1" i="1" dirty="0"/>
              <a:t>To be able to use appropriate content, structure and style for persuasive writing</a:t>
            </a:r>
          </a:p>
        </p:txBody>
      </p:sp>
    </p:spTree>
    <p:extLst>
      <p:ext uri="{BB962C8B-B14F-4D97-AF65-F5344CB8AC3E}">
        <p14:creationId xmlns:p14="http://schemas.microsoft.com/office/powerpoint/2010/main" val="14698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301" y="202197"/>
            <a:ext cx="9404723" cy="1400530"/>
          </a:xfrm>
        </p:spPr>
        <p:txBody>
          <a:bodyPr/>
          <a:lstStyle/>
          <a:p>
            <a:r>
              <a:rPr lang="en-GB" dirty="0" smtClean="0"/>
              <a:t>You will progress through different stages: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662791"/>
              </p:ext>
            </p:extLst>
          </p:nvPr>
        </p:nvGraphicFramePr>
        <p:xfrm>
          <a:off x="298514" y="1715462"/>
          <a:ext cx="11413321" cy="482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365">
                  <a:extLst>
                    <a:ext uri="{9D8B030D-6E8A-4147-A177-3AD203B41FA5}">
                      <a16:colId xmlns:a16="http://schemas.microsoft.com/office/drawing/2014/main" val="1983801130"/>
                    </a:ext>
                  </a:extLst>
                </a:gridCol>
                <a:gridCol w="7347956">
                  <a:extLst>
                    <a:ext uri="{9D8B030D-6E8A-4147-A177-3AD203B41FA5}">
                      <a16:colId xmlns:a16="http://schemas.microsoft.com/office/drawing/2014/main" val="4274699115"/>
                    </a:ext>
                  </a:extLst>
                </a:gridCol>
              </a:tblGrid>
              <a:tr h="477278">
                <a:tc>
                  <a:txBody>
                    <a:bodyPr/>
                    <a:lstStyle/>
                    <a:p>
                      <a:r>
                        <a:rPr lang="en-GB" dirty="0" smtClean="0"/>
                        <a:t>Stage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What you will be doing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158783"/>
                  </a:ext>
                </a:extLst>
              </a:tr>
              <a:tr h="117685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1. Research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Finding</a:t>
                      </a:r>
                      <a:r>
                        <a:rPr lang="en-GB" sz="2800" baseline="0" dirty="0" smtClean="0"/>
                        <a:t> out information relating to your topic. Making notes from articles and video clips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89666"/>
                  </a:ext>
                </a:extLst>
              </a:tr>
              <a:tr h="1529905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2. Planning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Learning how to organise and structure your essay.</a:t>
                      </a:r>
                    </a:p>
                    <a:p>
                      <a:r>
                        <a:rPr lang="en-GB" sz="2800" dirty="0" smtClean="0"/>
                        <a:t>Learning how to use</a:t>
                      </a:r>
                      <a:r>
                        <a:rPr lang="en-GB" sz="2800" baseline="0" dirty="0" smtClean="0"/>
                        <a:t> the features of persuasive writing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85561"/>
                  </a:ext>
                </a:extLst>
              </a:tr>
              <a:tr h="117685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3. Writing your</a:t>
                      </a:r>
                      <a:r>
                        <a:rPr lang="en-GB" sz="2800" baseline="0" dirty="0" smtClean="0"/>
                        <a:t> essay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Completing your</a:t>
                      </a:r>
                      <a:r>
                        <a:rPr lang="en-GB" sz="2800" baseline="0" dirty="0" smtClean="0"/>
                        <a:t> persuasive essay using appropriate content and structure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736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0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6265" y="45720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4800" b="1" dirty="0">
                <a:solidFill>
                  <a:srgbClr val="000000"/>
                </a:solidFill>
              </a:rPr>
              <a:t>What is persuasive writing?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415636" y="1920834"/>
            <a:ext cx="793515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r>
              <a:rPr lang="en-GB" altLang="en-US" sz="3200" b="1" dirty="0"/>
              <a:t>You take a side on a particular topic/issue and try to persuade your reader to agree with your point of view.</a:t>
            </a:r>
          </a:p>
          <a:p>
            <a:pPr eaLnBrk="1" hangingPunct="1">
              <a:buFontTx/>
              <a:buNone/>
            </a:pPr>
            <a:endParaRPr lang="en-GB" altLang="en-US" sz="3200" b="1" dirty="0"/>
          </a:p>
          <a:p>
            <a:pPr eaLnBrk="1" hangingPunct="1">
              <a:buFontTx/>
              <a:buNone/>
            </a:pPr>
            <a:r>
              <a:rPr lang="en-GB" altLang="en-US" sz="3200" b="1" dirty="0"/>
              <a:t>You try to convince your reader that your opinion is the correct one.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786" y="2042019"/>
            <a:ext cx="3325479" cy="388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653143" y="227137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/>
              <a:t>It’s your choice...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498762" y="1465140"/>
            <a:ext cx="10960926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n-GB" altLang="en-US" dirty="0"/>
          </a:p>
          <a:p>
            <a:pPr>
              <a:buNone/>
            </a:pPr>
            <a:r>
              <a:rPr lang="en-GB" altLang="en-US" sz="3900" b="1" dirty="0">
                <a:solidFill>
                  <a:srgbClr val="FFC000"/>
                </a:solidFill>
              </a:rPr>
              <a:t>In your essay you will have to persuade me that:</a:t>
            </a:r>
          </a:p>
          <a:p>
            <a:pPr>
              <a:buNone/>
            </a:pPr>
            <a:endParaRPr lang="en-GB" altLang="en-US" sz="3600" dirty="0"/>
          </a:p>
          <a:p>
            <a:pPr marL="0" indent="0">
              <a:buNone/>
            </a:pPr>
            <a:r>
              <a:rPr lang="en-GB" altLang="en-US" sz="3600" i="1" dirty="0"/>
              <a:t>1. Playing computer games is a good thing as it has many benefits.</a:t>
            </a:r>
          </a:p>
          <a:p>
            <a:pPr>
              <a:buNone/>
            </a:pPr>
            <a:r>
              <a:rPr lang="en-GB" altLang="en-US" sz="3600" b="1" dirty="0">
                <a:solidFill>
                  <a:srgbClr val="FFFF00"/>
                </a:solidFill>
              </a:rPr>
              <a:t>Or</a:t>
            </a:r>
          </a:p>
          <a:p>
            <a:pPr>
              <a:buNone/>
            </a:pPr>
            <a:r>
              <a:rPr lang="en-GB" altLang="en-US" sz="3600" i="1" dirty="0"/>
              <a:t>2. Playing computer games has too many risks and has more negatives than benefits.</a:t>
            </a:r>
          </a:p>
          <a:p>
            <a:pPr eaLnBrk="1" hangingPunct="1">
              <a:buFontTx/>
              <a:buNone/>
            </a:pPr>
            <a:endParaRPr lang="en-GB" alt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16323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04948" y="628196"/>
            <a:ext cx="7772400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6000" b="1" u="sng" dirty="0">
                <a:solidFill>
                  <a:schemeClr val="tx1"/>
                </a:solidFill>
              </a:rPr>
              <a:t>Your Persuasive Essay</a:t>
            </a:r>
          </a:p>
        </p:txBody>
      </p:sp>
      <p:sp>
        <p:nvSpPr>
          <p:cNvPr id="40963" name="Subtitle 2"/>
          <p:cNvSpPr>
            <a:spLocks noGrp="1"/>
          </p:cNvSpPr>
          <p:nvPr>
            <p:ph type="subTitle" idx="4294967295"/>
          </p:nvPr>
        </p:nvSpPr>
        <p:spPr>
          <a:xfrm>
            <a:off x="309101" y="1946432"/>
            <a:ext cx="11148441" cy="31764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altLang="en-US" dirty="0">
              <a:solidFill>
                <a:srgbClr val="898989"/>
              </a:solidFill>
            </a:endParaRPr>
          </a:p>
          <a:p>
            <a:pPr marL="0" indent="0">
              <a:buNone/>
            </a:pPr>
            <a:r>
              <a:rPr lang="en-GB" altLang="en-US" sz="3600" b="1" dirty="0" smtClean="0"/>
              <a:t>Have a close look at the Success Criteria on the next slide.</a:t>
            </a:r>
          </a:p>
          <a:p>
            <a:pPr marL="0" indent="0">
              <a:buNone/>
            </a:pPr>
            <a:r>
              <a:rPr lang="en-GB" altLang="en-US" sz="3600" b="1" dirty="0" smtClean="0"/>
              <a:t>This will tell you what you have to do in your essay to be successful. </a:t>
            </a:r>
            <a:endParaRPr lang="en-GB" alt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070" y="4364942"/>
            <a:ext cx="4146472" cy="232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539423"/>
              </p:ext>
            </p:extLst>
          </p:nvPr>
        </p:nvGraphicFramePr>
        <p:xfrm>
          <a:off x="199662" y="52251"/>
          <a:ext cx="11753850" cy="6675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2368">
                  <a:extLst>
                    <a:ext uri="{9D8B030D-6E8A-4147-A177-3AD203B41FA5}">
                      <a16:colId xmlns:a16="http://schemas.microsoft.com/office/drawing/2014/main" val="368119233"/>
                    </a:ext>
                  </a:extLst>
                </a:gridCol>
                <a:gridCol w="3913532">
                  <a:extLst>
                    <a:ext uri="{9D8B030D-6E8A-4147-A177-3AD203B41FA5}">
                      <a16:colId xmlns:a16="http://schemas.microsoft.com/office/drawing/2014/main" val="3876715966"/>
                    </a:ext>
                  </a:extLst>
                </a:gridCol>
                <a:gridCol w="3917950">
                  <a:extLst>
                    <a:ext uri="{9D8B030D-6E8A-4147-A177-3AD203B41FA5}">
                      <a16:colId xmlns:a16="http://schemas.microsoft.com/office/drawing/2014/main" val="2140353136"/>
                    </a:ext>
                  </a:extLst>
                </a:gridCol>
              </a:tblGrid>
              <a:tr h="535423">
                <a:tc>
                  <a:txBody>
                    <a:bodyPr/>
                    <a:lstStyle/>
                    <a:p>
                      <a:r>
                        <a:rPr lang="en-GB" sz="3200" b="1" dirty="0"/>
                        <a:t>You must</a:t>
                      </a: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You</a:t>
                      </a:r>
                      <a:r>
                        <a:rPr lang="en-GB" sz="3200" baseline="0" dirty="0"/>
                        <a:t> should</a:t>
                      </a:r>
                      <a:endParaRPr lang="en-GB" sz="3200" dirty="0"/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You could</a:t>
                      </a:r>
                    </a:p>
                  </a:txBody>
                  <a:tcPr marL="91434" marR="91434" marT="45722" marB="45722"/>
                </a:tc>
                <a:extLst>
                  <a:ext uri="{0D108BD9-81ED-4DB2-BD59-A6C34878D82A}">
                    <a16:rowId xmlns:a16="http://schemas.microsoft.com/office/drawing/2014/main" val="2870846601"/>
                  </a:ext>
                </a:extLst>
              </a:tr>
              <a:tr h="6086603">
                <a:tc>
                  <a:txBody>
                    <a:bodyPr/>
                    <a:lstStyle/>
                    <a:p>
                      <a:endParaRPr lang="en-GB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/>
                        <a:t>Have an appropriate structure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1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/>
                        <a:t>Use paragraphs to organise your ideas and arguments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1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/>
                        <a:t>Use persuasive features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1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/>
                        <a:t>Use accurate spelling and punctuation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1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/>
                        <a:t>Ensure that your report</a:t>
                      </a:r>
                      <a:r>
                        <a:rPr lang="en-GB" sz="2100" baseline="0" dirty="0"/>
                        <a:t> is well-researched and include plenty of evidence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1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100" baseline="0" dirty="0"/>
                        <a:t>Write 300-1000 words</a:t>
                      </a:r>
                      <a:endParaRPr lang="en-GB" sz="2100" dirty="0"/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200" dirty="0"/>
                        <a:t>Use a topic</a:t>
                      </a:r>
                      <a:r>
                        <a:rPr lang="en-GB" sz="2200" baseline="0" dirty="0"/>
                        <a:t> sentence at the start of each main body paragraph</a:t>
                      </a:r>
                      <a:endParaRPr lang="en-GB" sz="2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200" dirty="0"/>
                        <a:t>Use a wide range of</a:t>
                      </a:r>
                      <a:r>
                        <a:rPr lang="en-GB" sz="2200" baseline="0" dirty="0"/>
                        <a:t> appropriate</a:t>
                      </a:r>
                      <a:r>
                        <a:rPr lang="en-GB" sz="2200" dirty="0"/>
                        <a:t> vocabulary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200" dirty="0"/>
                        <a:t>Use formal language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200" dirty="0"/>
                        <a:t>Go into plenty</a:t>
                      </a:r>
                      <a:r>
                        <a:rPr lang="en-GB" sz="2200" baseline="0" dirty="0"/>
                        <a:t> of depth and detail with your ideas and 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2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200" baseline="0" dirty="0"/>
                        <a:t>Fully explain your evidence</a:t>
                      </a:r>
                      <a:endParaRPr lang="en-GB" sz="2200" dirty="0"/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  <a:p>
                      <a:pPr marL="263525" indent="-263525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/>
                        <a:t>Include</a:t>
                      </a:r>
                      <a:r>
                        <a:rPr lang="en-GB" sz="2800" baseline="0" dirty="0"/>
                        <a:t> quotes from experts</a:t>
                      </a:r>
                      <a:endParaRPr lang="en-GB" sz="2800" dirty="0"/>
                    </a:p>
                    <a:p>
                      <a:pPr marL="263525" indent="-263525">
                        <a:buFont typeface="Arial" panose="020B0604020202020204" pitchFamily="34" charset="0"/>
                        <a:buChar char="•"/>
                      </a:pPr>
                      <a:endParaRPr lang="en-GB" sz="2800" dirty="0"/>
                    </a:p>
                    <a:p>
                      <a:pPr marL="263525" indent="-263525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/>
                        <a:t>Use linking words and phrases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000" dirty="0"/>
                    </a:p>
                  </a:txBody>
                  <a:tcPr marL="91434" marR="91434" marT="45722" marB="45722"/>
                </a:tc>
                <a:extLst>
                  <a:ext uri="{0D108BD9-81ED-4DB2-BD59-A6C34878D82A}">
                    <a16:rowId xmlns:a16="http://schemas.microsoft.com/office/drawing/2014/main" val="1936835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1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5942" y="367531"/>
            <a:ext cx="8229600" cy="89956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b="1" u="sng" dirty="0">
                <a:solidFill>
                  <a:srgbClr val="FFFFFF"/>
                </a:solidFill>
              </a:rPr>
              <a:t>How do I structure my essay?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470263" y="1717766"/>
            <a:ext cx="10645756" cy="493642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GB" altLang="en-US" sz="3600" b="1" dirty="0">
                <a:solidFill>
                  <a:srgbClr val="FFFF00"/>
                </a:solidFill>
              </a:rPr>
              <a:t>Your essay must have a good structure and must be well organised using </a:t>
            </a:r>
            <a:r>
              <a:rPr lang="en-GB" altLang="en-US" sz="3600" b="1" dirty="0" smtClean="0">
                <a:solidFill>
                  <a:srgbClr val="FFFF00"/>
                </a:solidFill>
              </a:rPr>
              <a:t>paragraphs: </a:t>
            </a:r>
            <a:endParaRPr lang="en-GB" altLang="en-US" sz="3600" b="1" dirty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endParaRPr lang="en-GB" altLang="en-US" dirty="0"/>
          </a:p>
          <a:p>
            <a:pPr algn="ctr" eaLnBrk="1" hangingPunct="1">
              <a:buFontTx/>
              <a:buNone/>
            </a:pPr>
            <a:r>
              <a:rPr lang="en-GB" altLang="en-US" sz="4100" b="1" dirty="0"/>
              <a:t>Introduction</a:t>
            </a:r>
          </a:p>
          <a:p>
            <a:pPr algn="ctr" eaLnBrk="1" hangingPunct="1">
              <a:buFontTx/>
              <a:buNone/>
            </a:pPr>
            <a:endParaRPr lang="en-GB" altLang="en-US" sz="2300" dirty="0"/>
          </a:p>
          <a:p>
            <a:pPr algn="ctr" eaLnBrk="1" hangingPunct="1">
              <a:buFontTx/>
              <a:buNone/>
            </a:pPr>
            <a:endParaRPr lang="en-GB" altLang="en-US" sz="4100" b="1" dirty="0"/>
          </a:p>
          <a:p>
            <a:pPr algn="ctr" eaLnBrk="1" hangingPunct="1">
              <a:buFontTx/>
              <a:buNone/>
            </a:pPr>
            <a:r>
              <a:rPr lang="en-GB" altLang="en-US" sz="4100" b="1" dirty="0"/>
              <a:t>Main Body</a:t>
            </a:r>
          </a:p>
          <a:p>
            <a:pPr algn="ctr" eaLnBrk="1" hangingPunct="1">
              <a:buFontTx/>
              <a:buNone/>
            </a:pPr>
            <a:r>
              <a:rPr lang="en-GB" altLang="en-US" sz="28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Write between four and seven paragraphs (approximately)</a:t>
            </a:r>
          </a:p>
          <a:p>
            <a:pPr algn="ctr" eaLnBrk="1" hangingPunct="1">
              <a:buFontTx/>
              <a:buNone/>
            </a:pPr>
            <a:endParaRPr lang="en-GB" altLang="en-US" dirty="0"/>
          </a:p>
          <a:p>
            <a:pPr algn="ctr" eaLnBrk="1" hangingPunct="1">
              <a:buFontTx/>
              <a:buNone/>
            </a:pPr>
            <a:endParaRPr lang="en-GB" altLang="en-US" dirty="0"/>
          </a:p>
          <a:p>
            <a:pPr algn="ctr" eaLnBrk="1" hangingPunct="1">
              <a:buFontTx/>
              <a:buNone/>
            </a:pPr>
            <a:r>
              <a:rPr lang="en-GB" altLang="en-US" sz="4100" b="1" dirty="0" smtClean="0"/>
              <a:t>Conclusion</a:t>
            </a:r>
            <a:endParaRPr lang="en-GB" altLang="en-US" sz="4100" b="1" dirty="0"/>
          </a:p>
        </p:txBody>
      </p:sp>
      <p:sp>
        <p:nvSpPr>
          <p:cNvPr id="4" name="Down Arrow 3"/>
          <p:cNvSpPr/>
          <p:nvPr/>
        </p:nvSpPr>
        <p:spPr>
          <a:xfrm>
            <a:off x="5566072" y="3479556"/>
            <a:ext cx="431800" cy="764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5614371" y="5348263"/>
            <a:ext cx="431800" cy="696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25" y="0"/>
            <a:ext cx="9404723" cy="1400530"/>
          </a:xfrm>
        </p:spPr>
        <p:txBody>
          <a:bodyPr/>
          <a:lstStyle/>
          <a:p>
            <a:r>
              <a:rPr lang="en-GB" b="1" u="sng" dirty="0"/>
              <a:t>Essay plan- main body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45667" y="809547"/>
          <a:ext cx="8798334" cy="590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773">
                  <a:extLst>
                    <a:ext uri="{9D8B030D-6E8A-4147-A177-3AD203B41FA5}">
                      <a16:colId xmlns:a16="http://schemas.microsoft.com/office/drawing/2014/main" val="1073247948"/>
                    </a:ext>
                  </a:extLst>
                </a:gridCol>
                <a:gridCol w="4480561">
                  <a:extLst>
                    <a:ext uri="{9D8B030D-6E8A-4147-A177-3AD203B41FA5}">
                      <a16:colId xmlns:a16="http://schemas.microsoft.com/office/drawing/2014/main" val="1427061348"/>
                    </a:ext>
                  </a:extLst>
                </a:gridCol>
              </a:tblGrid>
              <a:tr h="737535">
                <a:tc>
                  <a:txBody>
                    <a:bodyPr/>
                    <a:lstStyle/>
                    <a:p>
                      <a:r>
                        <a:rPr lang="en-GB" sz="2000" dirty="0"/>
                        <a:t>The main focus/idea of your paragraph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The evidence you will provide in your paragraph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092818"/>
                  </a:ext>
                </a:extLst>
              </a:tr>
              <a:tr h="737535">
                <a:tc>
                  <a:txBody>
                    <a:bodyPr/>
                    <a:lstStyle/>
                    <a:p>
                      <a:r>
                        <a:rPr lang="en-GB" sz="28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302250"/>
                  </a:ext>
                </a:extLst>
              </a:tr>
              <a:tr h="737535">
                <a:tc>
                  <a:txBody>
                    <a:bodyPr/>
                    <a:lstStyle/>
                    <a:p>
                      <a:r>
                        <a:rPr lang="en-GB" sz="28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393565"/>
                  </a:ext>
                </a:extLst>
              </a:tr>
              <a:tr h="737535">
                <a:tc>
                  <a:txBody>
                    <a:bodyPr/>
                    <a:lstStyle/>
                    <a:p>
                      <a:r>
                        <a:rPr lang="en-GB" sz="28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485192"/>
                  </a:ext>
                </a:extLst>
              </a:tr>
              <a:tr h="737535">
                <a:tc>
                  <a:txBody>
                    <a:bodyPr/>
                    <a:lstStyle/>
                    <a:p>
                      <a:r>
                        <a:rPr lang="en-GB" sz="28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394494"/>
                  </a:ext>
                </a:extLst>
              </a:tr>
              <a:tr h="737535">
                <a:tc>
                  <a:txBody>
                    <a:bodyPr/>
                    <a:lstStyle/>
                    <a:p>
                      <a:r>
                        <a:rPr lang="en-GB" sz="28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292694"/>
                  </a:ext>
                </a:extLst>
              </a:tr>
              <a:tr h="737535">
                <a:tc>
                  <a:txBody>
                    <a:bodyPr/>
                    <a:lstStyle/>
                    <a:p>
                      <a:r>
                        <a:rPr lang="en-GB" sz="28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785307"/>
                  </a:ext>
                </a:extLst>
              </a:tr>
              <a:tr h="737535">
                <a:tc>
                  <a:txBody>
                    <a:bodyPr/>
                    <a:lstStyle/>
                    <a:p>
                      <a:r>
                        <a:rPr lang="en-GB" sz="2800" dirty="0"/>
                        <a:t>7.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4272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24047" y="1077516"/>
            <a:ext cx="254725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Decide how you will organise your main body.</a:t>
            </a:r>
          </a:p>
          <a:p>
            <a:endParaRPr lang="en-GB" sz="3200" b="1" dirty="0" smtClean="0"/>
          </a:p>
          <a:p>
            <a:r>
              <a:rPr lang="en-GB" sz="3200" b="1" dirty="0" smtClean="0"/>
              <a:t>Use </a:t>
            </a:r>
            <a:r>
              <a:rPr lang="en-GB" sz="3200" b="1" dirty="0"/>
              <a:t>2 or 3 full pages in your jotter</a:t>
            </a:r>
          </a:p>
        </p:txBody>
      </p:sp>
    </p:spTree>
    <p:extLst>
      <p:ext uri="{BB962C8B-B14F-4D97-AF65-F5344CB8AC3E}">
        <p14:creationId xmlns:p14="http://schemas.microsoft.com/office/powerpoint/2010/main" val="38700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5394" y="274638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b="1" u="sng" dirty="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>
          <a:xfrm>
            <a:off x="472965" y="1964608"/>
            <a:ext cx="10552386" cy="4667419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Make it clear what your overall opinion is on computer gaming.</a:t>
            </a:r>
          </a:p>
          <a:p>
            <a:pPr eaLnBrk="1" hangingPunct="1">
              <a:buFontTx/>
              <a:buNone/>
            </a:pPr>
            <a:endParaRPr lang="en-GB" altLang="en-US" sz="2800" dirty="0"/>
          </a:p>
          <a:p>
            <a:pPr eaLnBrk="1" hangingPunct="1"/>
            <a:r>
              <a:rPr lang="en-GB" altLang="en-US" sz="2800" dirty="0"/>
              <a:t>Briefly summarise what your essay will be discussing.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dirty="0"/>
              <a:t>Try to include a great “hook” to get the reader’s immediate attention and make them want to read more.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591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714704" y="285149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b="1" u="sng" dirty="0"/>
              <a:t>Examples of “hooks”</a:t>
            </a:r>
            <a:r>
              <a:rPr lang="en-GB" altLang="en-US" dirty="0"/>
              <a:t/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714704" y="1705304"/>
            <a:ext cx="10079420" cy="4525963"/>
          </a:xfrm>
        </p:spPr>
        <p:txBody>
          <a:bodyPr/>
          <a:lstStyle/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sz="3600" b="1" i="1" dirty="0">
                <a:solidFill>
                  <a:schemeClr val="tx1">
                    <a:lumMod val="95000"/>
                  </a:schemeClr>
                </a:solidFill>
              </a:rPr>
              <a:t>A quote from somebody famous</a:t>
            </a:r>
          </a:p>
          <a:p>
            <a:pPr eaLnBrk="1" hangingPunct="1"/>
            <a:r>
              <a:rPr lang="en-GB" altLang="en-US" sz="3600" b="1" i="1" dirty="0">
                <a:solidFill>
                  <a:schemeClr val="tx1">
                    <a:lumMod val="95000"/>
                  </a:schemeClr>
                </a:solidFill>
              </a:rPr>
              <a:t>An interesting fact</a:t>
            </a:r>
          </a:p>
          <a:p>
            <a:pPr eaLnBrk="1" hangingPunct="1"/>
            <a:r>
              <a:rPr lang="en-GB" altLang="en-US" sz="3600" b="1" i="1" dirty="0">
                <a:solidFill>
                  <a:schemeClr val="tx1">
                    <a:lumMod val="95000"/>
                  </a:schemeClr>
                </a:solidFill>
              </a:rPr>
              <a:t>A rhetorical question</a:t>
            </a:r>
          </a:p>
        </p:txBody>
      </p:sp>
    </p:spTree>
    <p:extLst>
      <p:ext uri="{BB962C8B-B14F-4D97-AF65-F5344CB8AC3E}">
        <p14:creationId xmlns:p14="http://schemas.microsoft.com/office/powerpoint/2010/main" val="42730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Example introduction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429" y="1551876"/>
            <a:ext cx="10639839" cy="46610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Did you know that playing video games </a:t>
            </a:r>
            <a:r>
              <a:rPr lang="en-US" sz="2800" b="1" dirty="0" smtClean="0"/>
              <a:t>is, </a:t>
            </a:r>
            <a:r>
              <a:rPr lang="en-US" sz="2800" b="1" dirty="0"/>
              <a:t>in </a:t>
            </a:r>
            <a:r>
              <a:rPr lang="en-US" sz="2800" b="1" dirty="0" smtClean="0"/>
              <a:t>fact, </a:t>
            </a:r>
            <a:r>
              <a:rPr lang="en-US" sz="2800" b="1" dirty="0"/>
              <a:t>beneficial to our health? Playing video games for a couple of hours each day can improve your eyesight, your multitasking skills and even improves your decision making skills! </a:t>
            </a:r>
            <a:r>
              <a:rPr lang="en-US" sz="2800" b="1" dirty="0" smtClean="0"/>
              <a:t>Personally </a:t>
            </a:r>
            <a:r>
              <a:rPr lang="en-US" sz="2800" b="1" dirty="0"/>
              <a:t>I believe that video games have many benefits in our daily lifestyle and I will be revealing how much video games really do help </a:t>
            </a:r>
            <a:r>
              <a:rPr lang="en-US" sz="2800" b="1" dirty="0" smtClean="0"/>
              <a:t>us. </a:t>
            </a:r>
            <a:r>
              <a:rPr lang="en-US" sz="2800" b="1" dirty="0"/>
              <a:t>I will be telling you about how video games benefit your education, how they benefit children and how playing video games benefit our </a:t>
            </a:r>
            <a:r>
              <a:rPr lang="en-US" sz="2800" b="1" dirty="0" smtClean="0"/>
              <a:t>health.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486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0832" y="347790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4800" b="1" u="sng" dirty="0">
                <a:solidFill>
                  <a:srgbClr val="FFFFFF"/>
                </a:solidFill>
              </a:rPr>
              <a:t>Main Body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4294967295"/>
          </p:nvPr>
        </p:nvSpPr>
        <p:spPr>
          <a:xfrm>
            <a:off x="560832" y="1600200"/>
            <a:ext cx="10875264" cy="506888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r>
              <a:rPr lang="en-GB" altLang="en-US" sz="3200" b="1" dirty="0"/>
              <a:t>Each paragraph should focus on one main idea or </a:t>
            </a:r>
            <a:r>
              <a:rPr lang="en-GB" altLang="en-US" sz="3200" b="1" dirty="0" smtClean="0"/>
              <a:t>argument </a:t>
            </a:r>
            <a:endParaRPr lang="en-GB" altLang="en-US" sz="3200" b="1" dirty="0"/>
          </a:p>
          <a:p>
            <a:pPr eaLnBrk="1" hangingPunct="1">
              <a:buFontTx/>
              <a:buNone/>
            </a:pPr>
            <a:endParaRPr lang="en-GB" altLang="en-US" sz="2800" dirty="0"/>
          </a:p>
          <a:p>
            <a:pPr eaLnBrk="1" hangingPunct="1">
              <a:buFontTx/>
              <a:buNone/>
            </a:pPr>
            <a:r>
              <a:rPr lang="en-GB" altLang="en-US" sz="2800" b="1" u="sng" dirty="0"/>
              <a:t>Remember to:</a:t>
            </a:r>
          </a:p>
          <a:p>
            <a:r>
              <a:rPr lang="en-GB" altLang="en-US" sz="2800" b="1" i="1" dirty="0">
                <a:solidFill>
                  <a:srgbClr val="FFFF00"/>
                </a:solidFill>
              </a:rPr>
              <a:t>Include a topic sentence</a:t>
            </a:r>
          </a:p>
          <a:p>
            <a:pPr eaLnBrk="1" hangingPunct="1"/>
            <a:r>
              <a:rPr lang="en-GB" altLang="en-US" sz="2800" b="1" i="1" dirty="0">
                <a:solidFill>
                  <a:srgbClr val="FFFF00"/>
                </a:solidFill>
              </a:rPr>
              <a:t>Emphasise your opinions and ideas.</a:t>
            </a:r>
          </a:p>
          <a:p>
            <a:pPr eaLnBrk="1" hangingPunct="1"/>
            <a:r>
              <a:rPr lang="en-GB" altLang="en-US" sz="2800" b="1" i="1" dirty="0">
                <a:solidFill>
                  <a:srgbClr val="FFFF00"/>
                </a:solidFill>
              </a:rPr>
              <a:t>Go into detail with your arguments.</a:t>
            </a:r>
          </a:p>
          <a:p>
            <a:pPr eaLnBrk="1" hangingPunct="1"/>
            <a:r>
              <a:rPr lang="en-GB" altLang="en-US" sz="2800" b="1" i="1" dirty="0">
                <a:solidFill>
                  <a:srgbClr val="FFFF00"/>
                </a:solidFill>
              </a:rPr>
              <a:t>Use lots of persuasive techniques.</a:t>
            </a:r>
          </a:p>
        </p:txBody>
      </p:sp>
    </p:spTree>
    <p:extLst>
      <p:ext uri="{BB962C8B-B14F-4D97-AF65-F5344CB8AC3E}">
        <p14:creationId xmlns:p14="http://schemas.microsoft.com/office/powerpoint/2010/main" val="39989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 idx="4294967295"/>
          </p:nvPr>
        </p:nvSpPr>
        <p:spPr>
          <a:xfrm>
            <a:off x="247035" y="1446914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6000" b="1" dirty="0"/>
              <a:t>We are learning...</a:t>
            </a:r>
          </a:p>
        </p:txBody>
      </p:sp>
      <p:sp>
        <p:nvSpPr>
          <p:cNvPr id="5123" name="Subtitle 4"/>
          <p:cNvSpPr>
            <a:spLocks noGrp="1"/>
          </p:cNvSpPr>
          <p:nvPr>
            <p:ph type="subTitle" idx="4294967295"/>
          </p:nvPr>
        </p:nvSpPr>
        <p:spPr>
          <a:xfrm>
            <a:off x="247035" y="3067252"/>
            <a:ext cx="6978716" cy="1754187"/>
          </a:xfrm>
        </p:spPr>
        <p:txBody>
          <a:bodyPr>
            <a:normAutofit/>
          </a:bodyPr>
          <a:lstStyle/>
          <a:p>
            <a:r>
              <a:rPr lang="en-GB" altLang="en-US" sz="3200" dirty="0"/>
              <a:t>To be able to </a:t>
            </a:r>
            <a:r>
              <a:rPr lang="en-GB" altLang="en-US" sz="3200" dirty="0" smtClean="0"/>
              <a:t>think about some </a:t>
            </a:r>
            <a:r>
              <a:rPr lang="en-GB" altLang="en-US" sz="3200" dirty="0"/>
              <a:t>of the issues surrounding computer games</a:t>
            </a:r>
          </a:p>
        </p:txBody>
      </p:sp>
      <p:pic>
        <p:nvPicPr>
          <p:cNvPr id="3074" name="Picture 2" descr="Image result for the benefits of video g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462" y="1268552"/>
            <a:ext cx="4683876" cy="3085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4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19" y="221070"/>
            <a:ext cx="9404723" cy="778674"/>
          </a:xfrm>
        </p:spPr>
        <p:txBody>
          <a:bodyPr/>
          <a:lstStyle/>
          <a:p>
            <a:r>
              <a:rPr lang="en-GB" b="1" u="sng" dirty="0"/>
              <a:t>How to organise each paragraph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63" y="1284822"/>
            <a:ext cx="11350817" cy="515255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400" b="1" dirty="0"/>
              <a:t>Topic sentence</a:t>
            </a:r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r>
              <a:rPr lang="en-GB" sz="2400" b="1" dirty="0"/>
              <a:t>Provide evidence</a:t>
            </a:r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r>
              <a:rPr lang="en-GB" sz="2400" b="1" dirty="0"/>
              <a:t>Explain your evidence</a:t>
            </a:r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r>
              <a:rPr lang="en-GB" sz="2400" b="1" dirty="0"/>
              <a:t>Provide more evidence</a:t>
            </a:r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r>
              <a:rPr lang="en-GB" sz="2400" b="1" dirty="0"/>
              <a:t>Explain this evidence</a:t>
            </a:r>
          </a:p>
        </p:txBody>
      </p:sp>
      <p:sp>
        <p:nvSpPr>
          <p:cNvPr id="4" name="Down Arrow 3"/>
          <p:cNvSpPr/>
          <p:nvPr/>
        </p:nvSpPr>
        <p:spPr>
          <a:xfrm>
            <a:off x="5894799" y="2170176"/>
            <a:ext cx="390144" cy="52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5894799" y="3176016"/>
            <a:ext cx="390144" cy="52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5894799" y="4166616"/>
            <a:ext cx="390144" cy="52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5894799" y="5157216"/>
            <a:ext cx="390144" cy="52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0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2752" y="274638"/>
            <a:ext cx="8229600" cy="9937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4294967295"/>
          </p:nvPr>
        </p:nvSpPr>
        <p:spPr>
          <a:xfrm>
            <a:off x="682751" y="1365949"/>
            <a:ext cx="9775041" cy="4572396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sz="3600" dirty="0" smtClean="0"/>
              <a:t>Begin with a phrase such as “to conclude” or “in conclusion”</a:t>
            </a:r>
            <a:endParaRPr lang="en-GB" altLang="en-US" sz="3600" dirty="0"/>
          </a:p>
          <a:p>
            <a:pPr eaLnBrk="1" hangingPunct="1"/>
            <a:endParaRPr lang="en-GB" altLang="en-US" sz="3600" dirty="0" smtClean="0"/>
          </a:p>
          <a:p>
            <a:pPr eaLnBrk="1" hangingPunct="1"/>
            <a:r>
              <a:rPr lang="en-GB" altLang="en-US" sz="3600" dirty="0" smtClean="0"/>
              <a:t>Sum </a:t>
            </a:r>
            <a:r>
              <a:rPr lang="en-GB" altLang="en-US" sz="3600" dirty="0"/>
              <a:t>up your main argument(s) </a:t>
            </a:r>
          </a:p>
          <a:p>
            <a:pPr eaLnBrk="1" hangingPunct="1"/>
            <a:endParaRPr lang="en-GB" altLang="en-US" sz="3600" dirty="0"/>
          </a:p>
          <a:p>
            <a:pPr eaLnBrk="1" hangingPunct="1"/>
            <a:r>
              <a:rPr lang="en-GB" altLang="en-US" sz="3600" dirty="0"/>
              <a:t>Emphasise your overall opinion about playing video games</a:t>
            </a:r>
          </a:p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618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771895" y="1766455"/>
            <a:ext cx="10331533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r>
              <a:rPr lang="en-GB" altLang="en-US" sz="3600" b="1" dirty="0"/>
              <a:t>In your essay, your job is to persuade me to agree with your arguments.</a:t>
            </a:r>
          </a:p>
          <a:p>
            <a:pPr eaLnBrk="1" hangingPunct="1">
              <a:buFontTx/>
              <a:buNone/>
            </a:pPr>
            <a:endParaRPr lang="en-GB" altLang="en-US" sz="3600" b="1" dirty="0"/>
          </a:p>
          <a:p>
            <a:pPr eaLnBrk="1" hangingPunct="1">
              <a:buFontTx/>
              <a:buNone/>
            </a:pPr>
            <a:r>
              <a:rPr lang="en-GB" altLang="en-US" sz="3600" b="1" dirty="0"/>
              <a:t>To argue your case, you will have to use some important techniques that are found in persuasive writing.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771895" y="535895"/>
            <a:ext cx="8868493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4000" b="1" dirty="0">
                <a:solidFill>
                  <a:srgbClr val="000000"/>
                </a:solidFill>
              </a:rPr>
              <a:t>How do I make my writing persuasive?</a:t>
            </a:r>
          </a:p>
        </p:txBody>
      </p:sp>
    </p:spTree>
    <p:extLst>
      <p:ext uri="{BB962C8B-B14F-4D97-AF65-F5344CB8AC3E}">
        <p14:creationId xmlns:p14="http://schemas.microsoft.com/office/powerpoint/2010/main" val="36081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9194"/>
          </a:xfrm>
        </p:spPr>
        <p:txBody>
          <a:bodyPr/>
          <a:lstStyle/>
          <a:p>
            <a:r>
              <a:rPr lang="en-GB" b="1" u="sng" dirty="0"/>
              <a:t>Persuasive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84" y="1506653"/>
            <a:ext cx="10302938" cy="46566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sz="3000" dirty="0"/>
              <a:t>Address the reader directly</a:t>
            </a:r>
          </a:p>
          <a:p>
            <a:r>
              <a:rPr lang="en-GB" sz="3000" dirty="0"/>
              <a:t>Rhetorical questions</a:t>
            </a:r>
          </a:p>
          <a:p>
            <a:r>
              <a:rPr lang="en-GB" sz="3000" dirty="0"/>
              <a:t>Use evidence</a:t>
            </a:r>
          </a:p>
          <a:p>
            <a:r>
              <a:rPr lang="en-GB" sz="3000" dirty="0"/>
              <a:t>Explain your evidence</a:t>
            </a:r>
          </a:p>
          <a:p>
            <a:r>
              <a:rPr lang="en-GB" sz="3000" dirty="0"/>
              <a:t>Emotive language</a:t>
            </a:r>
          </a:p>
          <a:p>
            <a:r>
              <a:rPr lang="en-GB" sz="3000" dirty="0"/>
              <a:t>Attitude markers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139836" y="2943616"/>
            <a:ext cx="41962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rgbClr val="FFFF00"/>
                </a:solidFill>
              </a:rPr>
              <a:t>Try to use these techniques throughout your essay!</a:t>
            </a:r>
          </a:p>
        </p:txBody>
      </p:sp>
    </p:spTree>
    <p:extLst>
      <p:ext uri="{BB962C8B-B14F-4D97-AF65-F5344CB8AC3E}">
        <p14:creationId xmlns:p14="http://schemas.microsoft.com/office/powerpoint/2010/main" val="42846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511155" y="262763"/>
            <a:ext cx="864076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 dirty="0"/>
              <a:t>1</a:t>
            </a:r>
            <a:r>
              <a:rPr lang="en-GB" altLang="en-US" sz="3600" b="1" u="sng" dirty="0"/>
              <a:t>. Address the reader directly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511154" y="1056904"/>
            <a:ext cx="11091038" cy="5379521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r>
              <a:rPr lang="en-GB" altLang="en-US" sz="2400" b="1" dirty="0"/>
              <a:t>Use pronouns like “you”, “we”, “us”, “our”. </a:t>
            </a:r>
          </a:p>
          <a:p>
            <a:pPr eaLnBrk="1" hangingPunct="1">
              <a:buFontTx/>
              <a:buNone/>
            </a:pPr>
            <a:endParaRPr lang="en-GB" altLang="en-US" sz="2400" dirty="0"/>
          </a:p>
          <a:p>
            <a:pPr eaLnBrk="1" hangingPunct="1">
              <a:buFontTx/>
              <a:buNone/>
            </a:pPr>
            <a:r>
              <a:rPr lang="en-GB" altLang="en-US" sz="2400" b="1" u="sng" dirty="0"/>
              <a:t>For example:</a:t>
            </a:r>
          </a:p>
          <a:p>
            <a:pPr eaLnBrk="1" hangingPunct="1">
              <a:buFontTx/>
              <a:buNone/>
            </a:pPr>
            <a:r>
              <a:rPr lang="en-GB" altLang="en-US" sz="2400" i="1" dirty="0"/>
              <a:t>“</a:t>
            </a:r>
            <a:r>
              <a:rPr lang="en-GB" altLang="en-US" sz="2400" b="1" i="1" dirty="0">
                <a:solidFill>
                  <a:srgbClr val="FF0000"/>
                </a:solidFill>
              </a:rPr>
              <a:t>You</a:t>
            </a:r>
            <a:r>
              <a:rPr lang="en-GB" altLang="en-US" sz="2400" i="1" dirty="0"/>
              <a:t> might not think that...”</a:t>
            </a:r>
          </a:p>
          <a:p>
            <a:pPr eaLnBrk="1" hangingPunct="1">
              <a:buFontTx/>
              <a:buNone/>
            </a:pPr>
            <a:r>
              <a:rPr lang="en-GB" altLang="en-US" sz="2400" i="1" dirty="0"/>
              <a:t>“</a:t>
            </a:r>
            <a:r>
              <a:rPr lang="en-GB" altLang="en-US" sz="2400" b="1" i="1" dirty="0">
                <a:solidFill>
                  <a:srgbClr val="FF0000"/>
                </a:solidFill>
              </a:rPr>
              <a:t>We</a:t>
            </a:r>
            <a:r>
              <a:rPr lang="en-GB" altLang="en-US" sz="2400" i="1" dirty="0"/>
              <a:t> often hear in the news...”</a:t>
            </a:r>
          </a:p>
          <a:p>
            <a:pPr eaLnBrk="1" hangingPunct="1">
              <a:buFontTx/>
              <a:buNone/>
            </a:pPr>
            <a:r>
              <a:rPr lang="en-GB" altLang="en-US" sz="2400" i="1" dirty="0"/>
              <a:t>“</a:t>
            </a:r>
            <a:r>
              <a:rPr lang="en-GB" altLang="en-US" sz="2400" b="1" i="1" dirty="0">
                <a:solidFill>
                  <a:srgbClr val="FF0000"/>
                </a:solidFill>
              </a:rPr>
              <a:t>My</a:t>
            </a:r>
            <a:r>
              <a:rPr lang="en-GB" altLang="en-US" sz="2400" i="1" dirty="0"/>
              <a:t> opinion on the matter is...”</a:t>
            </a:r>
          </a:p>
          <a:p>
            <a:pPr eaLnBrk="1" hangingPunct="1">
              <a:buFontTx/>
              <a:buNone/>
            </a:pPr>
            <a:r>
              <a:rPr lang="en-GB" altLang="en-US" sz="2400" i="1" dirty="0"/>
              <a:t>“</a:t>
            </a:r>
            <a:r>
              <a:rPr lang="en-GB" altLang="en-US" sz="2400" b="1" i="1" dirty="0">
                <a:solidFill>
                  <a:srgbClr val="FF0000"/>
                </a:solidFill>
              </a:rPr>
              <a:t>I </a:t>
            </a:r>
            <a:r>
              <a:rPr lang="en-GB" altLang="en-US" sz="2400" i="1" dirty="0"/>
              <a:t>believe that this is not acceptable in </a:t>
            </a:r>
            <a:r>
              <a:rPr lang="en-GB" altLang="en-US" sz="2400" b="1" i="1" dirty="0">
                <a:solidFill>
                  <a:srgbClr val="FF0000"/>
                </a:solidFill>
              </a:rPr>
              <a:t>our</a:t>
            </a:r>
            <a:r>
              <a:rPr lang="en-GB" altLang="en-US" sz="2400" i="1" dirty="0"/>
              <a:t> country...”</a:t>
            </a:r>
          </a:p>
          <a:p>
            <a:pPr eaLnBrk="1" hangingPunct="1">
              <a:buFontTx/>
              <a:buNone/>
            </a:pPr>
            <a:endParaRPr lang="en-GB" altLang="en-US" sz="2400" dirty="0"/>
          </a:p>
          <a:p>
            <a:pPr eaLnBrk="1" hangingPunct="1">
              <a:buFontTx/>
              <a:buNone/>
            </a:pPr>
            <a:endParaRPr lang="en-GB" altLang="en-US" sz="2400" dirty="0"/>
          </a:p>
          <a:p>
            <a:pPr>
              <a:buNone/>
            </a:pPr>
            <a:r>
              <a:rPr lang="en-GB" altLang="en-US" sz="2400" b="1" dirty="0">
                <a:solidFill>
                  <a:srgbClr val="FFFF00"/>
                </a:solidFill>
              </a:rPr>
              <a:t>This will involve the reader and engage them in your argument.</a:t>
            </a:r>
          </a:p>
          <a:p>
            <a:pPr eaLnBrk="1" hangingPunct="1">
              <a:buFontTx/>
              <a:buNone/>
            </a:pPr>
            <a:endParaRPr lang="en-GB" altLang="en-US" sz="2400" dirty="0"/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667" y="417860"/>
            <a:ext cx="4431735" cy="296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2. Use rhetorical questions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69840" y="1853248"/>
            <a:ext cx="11169837" cy="490602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800" b="1" i="1" u="sng" dirty="0"/>
              <a:t>For example:</a:t>
            </a:r>
          </a:p>
          <a:p>
            <a:pPr eaLnBrk="1" hangingPunct="1">
              <a:buFontTx/>
              <a:buNone/>
            </a:pPr>
            <a:r>
              <a:rPr lang="en-GB" altLang="en-US" sz="2800" i="1" dirty="0"/>
              <a:t>-“What kind of person would allow a family member to ruin their life by playing video games?”</a:t>
            </a:r>
          </a:p>
          <a:p>
            <a:pPr eaLnBrk="1" hangingPunct="1">
              <a:buFontTx/>
              <a:buNone/>
            </a:pPr>
            <a:r>
              <a:rPr lang="en-GB" altLang="en-US" sz="2800" i="1" dirty="0"/>
              <a:t>-“How amazing would it be for someone to use video games to help them become a better surgeon?”</a:t>
            </a:r>
          </a:p>
          <a:p>
            <a:pPr eaLnBrk="1" hangingPunct="1">
              <a:buFontTx/>
              <a:buNone/>
            </a:pPr>
            <a:endParaRPr lang="en-GB" alt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altLang="en-US" i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GB" altLang="en-US" sz="2400" b="1" dirty="0">
                <a:solidFill>
                  <a:srgbClr val="FFFF00"/>
                </a:solidFill>
              </a:rPr>
              <a:t>Involves the reader in your argument.</a:t>
            </a:r>
          </a:p>
          <a:p>
            <a:pPr>
              <a:buFontTx/>
              <a:buChar char="-"/>
            </a:pPr>
            <a:r>
              <a:rPr lang="en-GB" altLang="en-US" sz="2400" b="1" dirty="0">
                <a:solidFill>
                  <a:srgbClr val="FFFF00"/>
                </a:solidFill>
              </a:rPr>
              <a:t>Encourages them to think about what you are saying.</a:t>
            </a:r>
          </a:p>
          <a:p>
            <a:pPr>
              <a:buFontTx/>
              <a:buChar char="-"/>
            </a:pPr>
            <a:r>
              <a:rPr lang="en-GB" altLang="en-US" sz="2400" b="1" dirty="0">
                <a:solidFill>
                  <a:srgbClr val="FFFF00"/>
                </a:solidFill>
              </a:rPr>
              <a:t>Emphasises the point you are making</a:t>
            </a:r>
          </a:p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564" y="33969"/>
            <a:ext cx="3394113" cy="22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376051" y="224723"/>
            <a:ext cx="9706099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 b="1" u="sng" dirty="0"/>
              <a:t>3. Use evidence to support your arguments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463137" y="1588325"/>
            <a:ext cx="10390909" cy="4525963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en-GB" altLang="en-US" sz="3500" b="1" u="sng" dirty="0"/>
              <a:t>For example:</a:t>
            </a:r>
          </a:p>
          <a:p>
            <a:pPr eaLnBrk="1" hangingPunct="1">
              <a:buFontTx/>
              <a:buChar char="-"/>
            </a:pPr>
            <a:r>
              <a:rPr lang="en-GB" altLang="en-US" sz="3500" i="1" dirty="0"/>
              <a:t>Facts and statistics.</a:t>
            </a:r>
          </a:p>
          <a:p>
            <a:pPr>
              <a:buFontTx/>
              <a:buChar char="-"/>
            </a:pPr>
            <a:r>
              <a:rPr lang="en-GB" altLang="en-US" sz="3500" i="1" dirty="0"/>
              <a:t>Examples from real life</a:t>
            </a:r>
          </a:p>
          <a:p>
            <a:pPr eaLnBrk="1" hangingPunct="1">
              <a:buFontTx/>
              <a:buChar char="-"/>
            </a:pPr>
            <a:r>
              <a:rPr lang="en-GB" altLang="en-US" sz="3500" i="1" dirty="0"/>
              <a:t>Quotes from reliable experts.</a:t>
            </a:r>
          </a:p>
          <a:p>
            <a:pPr eaLnBrk="1" hangingPunct="1">
              <a:buFontTx/>
              <a:buNone/>
            </a:pPr>
            <a:endParaRPr lang="en-GB" altLang="en-US" i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GB" altLang="en-US" dirty="0"/>
          </a:p>
          <a:p>
            <a:pPr>
              <a:buNone/>
            </a:pPr>
            <a:r>
              <a:rPr lang="en-GB" altLang="en-US" sz="2800" b="1" dirty="0">
                <a:solidFill>
                  <a:srgbClr val="FFFF00"/>
                </a:solidFill>
              </a:rPr>
              <a:t>You must be able to provide evidence to prove that your opinion is correct.</a:t>
            </a:r>
          </a:p>
          <a:p>
            <a:pPr eaLnBrk="1" hangingPunct="1">
              <a:buFontTx/>
              <a:buNone/>
            </a:pPr>
            <a:r>
              <a:rPr lang="en-GB" altLang="en-US" sz="2800" b="1" dirty="0">
                <a:solidFill>
                  <a:srgbClr val="FFFF00"/>
                </a:solidFill>
              </a:rPr>
              <a:t>This will give your argument credibility and will make your reader much more likely to agree with you.</a:t>
            </a:r>
          </a:p>
          <a:p>
            <a:pPr eaLnBrk="1" hangingPunct="1">
              <a:buFontTx/>
              <a:buNone/>
            </a:pPr>
            <a:endParaRPr lang="en-GB" altLang="en-US" i="1" dirty="0">
              <a:solidFill>
                <a:srgbClr val="FF0000"/>
              </a:solidFill>
            </a:endParaRPr>
          </a:p>
          <a:p>
            <a:pPr eaLnBrk="1" hangingPunct="1">
              <a:buFontTx/>
              <a:buChar char="-"/>
            </a:pPr>
            <a:endParaRPr lang="en-GB" altLang="en-US" i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330" y="1367723"/>
            <a:ext cx="2313771" cy="23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653143" y="584901"/>
            <a:ext cx="9690265" cy="5576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800" b="1" dirty="0"/>
              <a:t>For example:</a:t>
            </a:r>
          </a:p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endParaRPr lang="en-GB" altLang="en-US" i="1" dirty="0"/>
          </a:p>
          <a:p>
            <a:pPr eaLnBrk="1" hangingPunct="1">
              <a:buFontTx/>
              <a:buNone/>
            </a:pPr>
            <a:endParaRPr lang="en-GB" altLang="en-US" i="1" dirty="0"/>
          </a:p>
          <a:p>
            <a:pPr eaLnBrk="1" hangingPunct="1">
              <a:buFontTx/>
              <a:buNone/>
            </a:pPr>
            <a:endParaRPr lang="en-GB" altLang="en-US" i="1" dirty="0"/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472953"/>
              </p:ext>
            </p:extLst>
          </p:nvPr>
        </p:nvGraphicFramePr>
        <p:xfrm>
          <a:off x="745071" y="1560090"/>
          <a:ext cx="9977208" cy="3260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604">
                  <a:extLst>
                    <a:ext uri="{9D8B030D-6E8A-4147-A177-3AD203B41FA5}">
                      <a16:colId xmlns:a16="http://schemas.microsoft.com/office/drawing/2014/main" val="3678021934"/>
                    </a:ext>
                  </a:extLst>
                </a:gridCol>
                <a:gridCol w="4988604">
                  <a:extLst>
                    <a:ext uri="{9D8B030D-6E8A-4147-A177-3AD203B41FA5}">
                      <a16:colId xmlns:a16="http://schemas.microsoft.com/office/drawing/2014/main" val="2853260118"/>
                    </a:ext>
                  </a:extLst>
                </a:gridCol>
              </a:tblGrid>
              <a:tr h="974749">
                <a:tc>
                  <a:txBody>
                    <a:bodyPr/>
                    <a:lstStyle/>
                    <a:p>
                      <a:r>
                        <a:rPr lang="en-GB" sz="2800" dirty="0"/>
                        <a:t>Argument without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Argument with 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360136"/>
                  </a:ext>
                </a:extLst>
              </a:tr>
              <a:tr h="18070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1" i="1" dirty="0" smtClean="0"/>
                        <a:t>Some people say that video game addiction can damage your health.  </a:t>
                      </a:r>
                      <a:endParaRPr lang="en-GB" alt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University of Texas at Dallas notes that video</a:t>
                      </a:r>
                      <a:r>
                        <a:rPr lang="en-GB" sz="24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game</a:t>
                      </a:r>
                      <a:r>
                        <a:rPr lang="en-GB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addiction can lead to such medical issues as backaches, headaches, eyestrain and carpal tunnel</a:t>
                      </a:r>
                      <a:r>
                        <a:rPr lang="en-GB" sz="24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syndrome. </a:t>
                      </a:r>
                      <a:endParaRPr lang="en-GB" sz="3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439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2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561702" y="235448"/>
            <a:ext cx="9065623" cy="1143000"/>
          </a:xfrm>
        </p:spPr>
        <p:txBody>
          <a:bodyPr/>
          <a:lstStyle/>
          <a:p>
            <a:pPr eaLnBrk="1" hangingPunct="1"/>
            <a:r>
              <a:rPr lang="en-GB" altLang="en-US" sz="4400" b="1" u="sng" dirty="0"/>
              <a:t>4. Explain your evidence.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561702" y="1743891"/>
            <a:ext cx="6103503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altLang="en-US" sz="3600" b="1" dirty="0">
                <a:solidFill>
                  <a:srgbClr val="FFFF00"/>
                </a:solidFill>
              </a:rPr>
              <a:t>When your provide a piece of evidence, you must also make an effort to explain how it supports the point that you are making</a:t>
            </a:r>
            <a:endParaRPr lang="en-GB" altLang="en-US" sz="2800" dirty="0"/>
          </a:p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042" y="1893296"/>
            <a:ext cx="4009451" cy="314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326572" y="323644"/>
            <a:ext cx="9690265" cy="5576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3600" b="1" dirty="0"/>
              <a:t>For example:</a:t>
            </a:r>
          </a:p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endParaRPr lang="en-GB" altLang="en-US" i="1" dirty="0"/>
          </a:p>
          <a:p>
            <a:pPr eaLnBrk="1" hangingPunct="1">
              <a:buFontTx/>
              <a:buNone/>
            </a:pPr>
            <a:endParaRPr lang="en-GB" altLang="en-US" i="1" dirty="0"/>
          </a:p>
          <a:p>
            <a:pPr eaLnBrk="1" hangingPunct="1">
              <a:buFontTx/>
              <a:buNone/>
            </a:pPr>
            <a:endParaRPr lang="en-GB" altLang="en-US" i="1" dirty="0"/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420860"/>
              </p:ext>
            </p:extLst>
          </p:nvPr>
        </p:nvGraphicFramePr>
        <p:xfrm>
          <a:off x="535577" y="1180426"/>
          <a:ext cx="11000893" cy="4720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0619">
                  <a:extLst>
                    <a:ext uri="{9D8B030D-6E8A-4147-A177-3AD203B41FA5}">
                      <a16:colId xmlns:a16="http://schemas.microsoft.com/office/drawing/2014/main" val="3678021934"/>
                    </a:ext>
                  </a:extLst>
                </a:gridCol>
                <a:gridCol w="5880274">
                  <a:extLst>
                    <a:ext uri="{9D8B030D-6E8A-4147-A177-3AD203B41FA5}">
                      <a16:colId xmlns:a16="http://schemas.microsoft.com/office/drawing/2014/main" val="2853260118"/>
                    </a:ext>
                  </a:extLst>
                </a:gridCol>
              </a:tblGrid>
              <a:tr h="1161296">
                <a:tc>
                  <a:txBody>
                    <a:bodyPr/>
                    <a:lstStyle/>
                    <a:p>
                      <a:r>
                        <a:rPr lang="en-GB" sz="2800" dirty="0"/>
                        <a:t>Argument with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Evidence</a:t>
                      </a:r>
                      <a:r>
                        <a:rPr lang="en-GB" sz="2800" baseline="0" dirty="0"/>
                        <a:t> explained and evaluated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360136"/>
                  </a:ext>
                </a:extLst>
              </a:tr>
              <a:tr h="35588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University of Texas at Dallas notes that video</a:t>
                      </a:r>
                      <a:r>
                        <a:rPr lang="en-GB" sz="24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game</a:t>
                      </a:r>
                      <a:r>
                        <a:rPr lang="en-GB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addiction can lead to such medical issues as backaches, headaches, eyestrain and carpal tunnel</a:t>
                      </a:r>
                      <a:r>
                        <a:rPr lang="en-GB" sz="24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syndrome. </a:t>
                      </a:r>
                      <a:endParaRPr lang="en-GB" sz="3200" b="1" i="1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40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i="1" dirty="0" smtClean="0"/>
                        <a:t>This clearly demonstrates that those who play video games are risking the possibility</a:t>
                      </a:r>
                      <a:r>
                        <a:rPr lang="en-GB" sz="2800" b="1" i="1" baseline="0" dirty="0" smtClean="0"/>
                        <a:t> of developing a serious illness if they play them too much. </a:t>
                      </a:r>
                      <a:endParaRPr lang="en-GB" sz="28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439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8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160076" y="1201315"/>
            <a:ext cx="7042390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tx1"/>
                </a:solidFill>
              </a:rPr>
              <a:t>How much do you know about the topic already?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310388" y="3488882"/>
            <a:ext cx="5814839" cy="224803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3600" dirty="0" smtClean="0">
                <a:solidFill>
                  <a:srgbClr val="FFFF00"/>
                </a:solidFill>
              </a:rPr>
              <a:t>Think about </a:t>
            </a:r>
            <a:r>
              <a:rPr lang="en-GB" altLang="en-US" sz="3600" dirty="0">
                <a:solidFill>
                  <a:srgbClr val="FFFF00"/>
                </a:solidFill>
              </a:rPr>
              <a:t>the following key </a:t>
            </a:r>
            <a:r>
              <a:rPr lang="en-GB" altLang="en-US" sz="3600" dirty="0" smtClean="0">
                <a:solidFill>
                  <a:srgbClr val="FFFF00"/>
                </a:solidFill>
              </a:rPr>
              <a:t>questions</a:t>
            </a:r>
            <a:r>
              <a:rPr lang="en-GB" altLang="en-US" sz="3600" dirty="0">
                <a:solidFill>
                  <a:srgbClr val="FFFF00"/>
                </a:solidFill>
              </a:rPr>
              <a:t> </a:t>
            </a:r>
            <a:r>
              <a:rPr lang="en-GB" altLang="en-US" sz="3600" dirty="0" smtClean="0">
                <a:solidFill>
                  <a:srgbClr val="FFFF00"/>
                </a:solidFill>
              </a:rPr>
              <a:t>and make some notes in your jotter</a:t>
            </a:r>
            <a:endParaRPr lang="en-GB" altLang="en-US" sz="36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Image result for video games ad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24" y="1772815"/>
            <a:ext cx="5056340" cy="37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5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757646" y="744901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u="sng" dirty="0"/>
              <a:t>5. Use emotive language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496388" y="1887901"/>
            <a:ext cx="9962845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r>
              <a:rPr lang="en-GB" altLang="en-US" sz="3200" b="1" dirty="0">
                <a:solidFill>
                  <a:srgbClr val="FFFF00"/>
                </a:solidFill>
              </a:rPr>
              <a:t>You should try to use words and phrases which appeal to the emotions of the reader.</a:t>
            </a:r>
          </a:p>
          <a:p>
            <a:pPr eaLnBrk="1" hangingPunct="1">
              <a:buFontTx/>
              <a:buNone/>
            </a:pPr>
            <a:endParaRPr lang="en-GB" altLang="en-US" sz="3200" b="1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3200" b="1" dirty="0">
                <a:solidFill>
                  <a:srgbClr val="FFFF00"/>
                </a:solidFill>
              </a:rPr>
              <a:t>If you can appeal to the emotions of the reader then they are much more likely to be persuaded by your arguments.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401" y="266766"/>
            <a:ext cx="4276464" cy="21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522513" y="432646"/>
            <a:ext cx="10267405" cy="5035731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r>
              <a:rPr lang="en-GB" altLang="en-US" sz="3200" b="1" u="sng" dirty="0"/>
              <a:t>For example:</a:t>
            </a:r>
          </a:p>
          <a:p>
            <a:pPr eaLnBrk="1" hangingPunct="1">
              <a:buFontTx/>
              <a:buNone/>
            </a:pPr>
            <a:endParaRPr lang="en-GB" altLang="en-US" i="1" dirty="0"/>
          </a:p>
          <a:p>
            <a:pPr eaLnBrk="1" hangingPunct="1">
              <a:buFontTx/>
              <a:buNone/>
            </a:pPr>
            <a:endParaRPr lang="en-GB" altLang="en-US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40079" y="1939591"/>
          <a:ext cx="10776858" cy="426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8429">
                  <a:extLst>
                    <a:ext uri="{9D8B030D-6E8A-4147-A177-3AD203B41FA5}">
                      <a16:colId xmlns:a16="http://schemas.microsoft.com/office/drawing/2014/main" val="1288662275"/>
                    </a:ext>
                  </a:extLst>
                </a:gridCol>
                <a:gridCol w="5388429">
                  <a:extLst>
                    <a:ext uri="{9D8B030D-6E8A-4147-A177-3AD203B41FA5}">
                      <a16:colId xmlns:a16="http://schemas.microsoft.com/office/drawing/2014/main" val="3889368315"/>
                    </a:ext>
                  </a:extLst>
                </a:gridCol>
              </a:tblGrid>
              <a:tr h="908112">
                <a:tc>
                  <a:txBody>
                    <a:bodyPr/>
                    <a:lstStyle/>
                    <a:p>
                      <a:r>
                        <a:rPr lang="en-GB" sz="2400" dirty="0"/>
                        <a:t>Argument</a:t>
                      </a:r>
                      <a:r>
                        <a:rPr lang="en-GB" sz="2400" baseline="0" dirty="0"/>
                        <a:t> without emotive language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Argument which includes emotive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759873"/>
                  </a:ext>
                </a:extLst>
              </a:tr>
              <a:tr h="3154566">
                <a:tc>
                  <a:txBody>
                    <a:bodyPr/>
                    <a:lstStyle/>
                    <a:p>
                      <a:endParaRPr lang="en-GB" sz="2800" dirty="0"/>
                    </a:p>
                    <a:p>
                      <a:r>
                        <a:rPr lang="en-GB" sz="2800" dirty="0"/>
                        <a:t>The use of hunting dogs to track down foxes</a:t>
                      </a:r>
                      <a:r>
                        <a:rPr lang="en-GB" sz="2800" baseline="0" dirty="0"/>
                        <a:t> is a controversial issue as it causes many animals to be killed every year.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800" i="1" dirty="0"/>
                        <a:t>The use of </a:t>
                      </a:r>
                      <a:r>
                        <a:rPr lang="en-GB" altLang="en-US" sz="2800" i="1" u="sng" dirty="0"/>
                        <a:t>blood-thirsty</a:t>
                      </a:r>
                      <a:r>
                        <a:rPr lang="en-GB" altLang="en-US" sz="2800" i="1" dirty="0"/>
                        <a:t> and </a:t>
                      </a:r>
                      <a:r>
                        <a:rPr lang="en-GB" altLang="en-US" sz="2800" i="1" u="sng" dirty="0"/>
                        <a:t>ferocious</a:t>
                      </a:r>
                      <a:r>
                        <a:rPr lang="en-GB" altLang="en-US" sz="2800" i="1" dirty="0"/>
                        <a:t> hunting dogs to track</a:t>
                      </a:r>
                      <a:r>
                        <a:rPr lang="en-GB" altLang="en-US" sz="2800" i="1" baseline="0" dirty="0"/>
                        <a:t> down and </a:t>
                      </a:r>
                      <a:r>
                        <a:rPr lang="en-GB" altLang="en-US" sz="2800" i="1" u="sng" dirty="0"/>
                        <a:t>murder</a:t>
                      </a:r>
                      <a:r>
                        <a:rPr lang="en-GB" altLang="en-US" sz="2800" i="1" dirty="0"/>
                        <a:t> foxes is </a:t>
                      </a:r>
                      <a:r>
                        <a:rPr lang="en-GB" altLang="en-US" sz="2800" i="1" u="sng" dirty="0"/>
                        <a:t>disgusting</a:t>
                      </a:r>
                      <a:r>
                        <a:rPr lang="en-GB" altLang="en-US" sz="2800" i="1" dirty="0"/>
                        <a:t> and </a:t>
                      </a:r>
                      <a:r>
                        <a:rPr lang="en-GB" altLang="en-US" sz="2800" i="1" u="sng" dirty="0"/>
                        <a:t>appalling</a:t>
                      </a:r>
                      <a:r>
                        <a:rPr lang="en-GB" altLang="en-US" sz="2800" i="1" dirty="0"/>
                        <a:t> as it causes many </a:t>
                      </a:r>
                      <a:r>
                        <a:rPr lang="en-GB" altLang="en-US" sz="2800" i="1" u="sng" dirty="0"/>
                        <a:t>poor</a:t>
                      </a:r>
                      <a:r>
                        <a:rPr lang="en-GB" altLang="en-US" sz="2800" i="1" dirty="0"/>
                        <a:t> and </a:t>
                      </a:r>
                      <a:r>
                        <a:rPr lang="en-GB" altLang="en-US" sz="2800" i="1" u="sng" dirty="0"/>
                        <a:t>innocent</a:t>
                      </a:r>
                      <a:r>
                        <a:rPr lang="en-GB" altLang="en-US" sz="2800" i="1" dirty="0"/>
                        <a:t> animals to </a:t>
                      </a:r>
                      <a:r>
                        <a:rPr lang="en-GB" altLang="en-US" sz="2800" i="1" u="sng" dirty="0"/>
                        <a:t>suffer terribly</a:t>
                      </a:r>
                      <a:r>
                        <a:rPr lang="en-GB" altLang="en-US" sz="2800" i="1" u="none" baseline="0" dirty="0"/>
                        <a:t> every year. </a:t>
                      </a:r>
                      <a:endParaRPr lang="en-GB" altLang="en-US" sz="2800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720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3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u="sng" dirty="0"/>
              <a:t>6. Attitude markers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46114" y="1741118"/>
            <a:ext cx="10702468" cy="450728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3200" b="1" dirty="0"/>
              <a:t>There are certain key words and phrases that you can use to convey your attitude and make your audience more likely to be persuaded by your arguments.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95338" y="3786188"/>
          <a:ext cx="10148888" cy="2794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37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7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7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235">
                <a:tc>
                  <a:txBody>
                    <a:bodyPr/>
                    <a:lstStyle/>
                    <a:p>
                      <a:r>
                        <a:rPr lang="en-GB" sz="2000" b="1" dirty="0"/>
                        <a:t>It is obvious…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It is without doubt…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Sadly…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Surely…</a:t>
                      </a:r>
                    </a:p>
                  </a:txBody>
                  <a:tcPr marL="91439" marR="91439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618">
                <a:tc>
                  <a:txBody>
                    <a:bodyPr/>
                    <a:lstStyle/>
                    <a:p>
                      <a:r>
                        <a:rPr lang="en-GB" sz="2000" b="1" dirty="0"/>
                        <a:t>Obviously…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Undoubtedly…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Unfortunately…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Certainly…</a:t>
                      </a:r>
                    </a:p>
                  </a:txBody>
                  <a:tcPr marL="91439" marR="91439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027">
                <a:tc>
                  <a:txBody>
                    <a:bodyPr/>
                    <a:lstStyle/>
                    <a:p>
                      <a:r>
                        <a:rPr lang="en-GB" sz="2000" b="1" dirty="0"/>
                        <a:t>It is clear…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There is no doubt…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Fortunately…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Definitely…</a:t>
                      </a:r>
                    </a:p>
                  </a:txBody>
                  <a:tcPr marL="91439" marR="91439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120">
                <a:tc>
                  <a:txBody>
                    <a:bodyPr/>
                    <a:lstStyle/>
                    <a:p>
                      <a:r>
                        <a:rPr lang="en-GB" sz="2000" b="1" dirty="0"/>
                        <a:t>Clearly…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Without question…</a:t>
                      </a:r>
                    </a:p>
                    <a:p>
                      <a:endParaRPr lang="en-GB" sz="2000" b="1" dirty="0"/>
                    </a:p>
                    <a:p>
                      <a:r>
                        <a:rPr lang="en-GB" sz="2000" b="1" dirty="0"/>
                        <a:t>Undeniably…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Thankfully…</a:t>
                      </a:r>
                    </a:p>
                    <a:p>
                      <a:endParaRPr lang="en-GB" sz="2000" b="1" dirty="0"/>
                    </a:p>
                    <a:p>
                      <a:endParaRPr lang="en-GB" sz="2000" b="1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Absolutely…</a:t>
                      </a:r>
                    </a:p>
                  </a:txBody>
                  <a:tcPr marL="91439" marR="91439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672" y="83768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u="sng" dirty="0"/>
              <a:t>For example: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46113" y="2011363"/>
            <a:ext cx="10593387" cy="4237037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endParaRPr lang="en-GB" altLang="en-US" dirty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en-GB" altLang="en-US" sz="3600" dirty="0"/>
              <a:t>It is </a:t>
            </a:r>
            <a:r>
              <a:rPr lang="en-GB" altLang="en-US" sz="3600" b="1" i="1" u="sng" dirty="0"/>
              <a:t>without doubt </a:t>
            </a:r>
            <a:r>
              <a:rPr lang="en-GB" altLang="en-US" sz="3600" dirty="0"/>
              <a:t>that the most important issue in modern society is, </a:t>
            </a:r>
            <a:r>
              <a:rPr lang="en-GB" altLang="en-US" sz="3600" b="1" i="1" u="sng" dirty="0"/>
              <a:t>unfortunately</a:t>
            </a:r>
            <a:r>
              <a:rPr lang="en-GB" altLang="en-US" sz="3600" dirty="0"/>
              <a:t>, the millions of </a:t>
            </a:r>
            <a:r>
              <a:rPr lang="en-GB" altLang="en-US" sz="3600" dirty="0" smtClean="0"/>
              <a:t>people who ruin their lives by playing video games. </a:t>
            </a:r>
            <a:r>
              <a:rPr lang="en-GB" altLang="en-US" sz="3600" b="1" i="1" u="sng" dirty="0"/>
              <a:t>Clearly</a:t>
            </a:r>
            <a:r>
              <a:rPr lang="en-GB" altLang="en-US" sz="3600" dirty="0"/>
              <a:t>, being </a:t>
            </a:r>
            <a:r>
              <a:rPr lang="en-GB" altLang="en-US" sz="3600" dirty="0" smtClean="0"/>
              <a:t>addicted to these silly games is </a:t>
            </a:r>
            <a:r>
              <a:rPr lang="en-GB" altLang="en-US" sz="3600" b="1" i="1" u="sng" dirty="0"/>
              <a:t>undeniably</a:t>
            </a:r>
            <a:r>
              <a:rPr lang="en-GB" altLang="en-US" sz="3600" dirty="0"/>
              <a:t> a </a:t>
            </a:r>
            <a:r>
              <a:rPr lang="en-GB" altLang="en-US" sz="3600" dirty="0" smtClean="0"/>
              <a:t>painful and </a:t>
            </a:r>
            <a:r>
              <a:rPr lang="en-GB" altLang="en-US" sz="3600" dirty="0"/>
              <a:t>upsetting experience…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859" y="113322"/>
            <a:ext cx="3298456" cy="24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073" y="3269253"/>
            <a:ext cx="5896283" cy="3165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 smtClean="0">
                <a:solidFill>
                  <a:srgbClr val="FFFF00"/>
                </a:solidFill>
              </a:rPr>
              <a:t>You have successfully completed your persuasive essay!</a:t>
            </a:r>
            <a:endParaRPr lang="en-GB" sz="44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73" y="157558"/>
            <a:ext cx="10315575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250" y="3318830"/>
            <a:ext cx="3955056" cy="29662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382316" y="683184"/>
            <a:ext cx="10729192" cy="5184576"/>
          </a:xfrm>
        </p:spPr>
        <p:txBody>
          <a:bodyPr>
            <a:normAutofit/>
          </a:bodyPr>
          <a:lstStyle/>
          <a:p>
            <a:pPr eaLnBrk="1" hangingPunct="1"/>
            <a:endParaRPr lang="en-GB" altLang="en-US" sz="3200" dirty="0"/>
          </a:p>
          <a:p>
            <a:pPr eaLnBrk="1" hangingPunct="1"/>
            <a:r>
              <a:rPr lang="en-GB" altLang="en-US" sz="4000" b="1" dirty="0"/>
              <a:t>1. What are the main reasons why we have computer games?</a:t>
            </a:r>
          </a:p>
          <a:p>
            <a:pPr eaLnBrk="1" hangingPunct="1"/>
            <a:endParaRPr lang="en-GB" altLang="en-US" sz="4000" b="1" dirty="0"/>
          </a:p>
          <a:p>
            <a:pPr eaLnBrk="1" hangingPunct="1"/>
            <a:endParaRPr lang="en-GB" altLang="en-US" sz="4000" b="1" dirty="0"/>
          </a:p>
          <a:p>
            <a:pPr eaLnBrk="1" hangingPunct="1"/>
            <a:r>
              <a:rPr lang="en-GB" altLang="en-US" sz="4000" b="1" dirty="0"/>
              <a:t>2. Do you play computer games? Why do you play them?</a:t>
            </a:r>
          </a:p>
        </p:txBody>
      </p:sp>
    </p:spTree>
    <p:extLst>
      <p:ext uri="{BB962C8B-B14F-4D97-AF65-F5344CB8AC3E}">
        <p14:creationId xmlns:p14="http://schemas.microsoft.com/office/powerpoint/2010/main" val="9077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839416" y="1556792"/>
            <a:ext cx="9721080" cy="475252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r>
              <a:rPr lang="en-GB" altLang="en-US" sz="4000" b="1" dirty="0"/>
              <a:t>3. Do you think that there are any educational and/or health benefits of computer games? Can they teach us skills?</a:t>
            </a:r>
          </a:p>
        </p:txBody>
      </p:sp>
    </p:spTree>
    <p:extLst>
      <p:ext uri="{BB962C8B-B14F-4D97-AF65-F5344CB8AC3E}">
        <p14:creationId xmlns:p14="http://schemas.microsoft.com/office/powerpoint/2010/main" val="31937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911423" y="1052736"/>
            <a:ext cx="9748225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r>
              <a:rPr lang="en-GB" altLang="en-US" sz="4000" b="1" dirty="0"/>
              <a:t>4. In what ways might computer games be harmful to a person or to society?</a:t>
            </a:r>
          </a:p>
          <a:p>
            <a:pPr eaLnBrk="1" hangingPunct="1">
              <a:buFontTx/>
              <a:buNone/>
            </a:pPr>
            <a:endParaRPr lang="en-GB" altLang="en-US" sz="4000" b="1" dirty="0"/>
          </a:p>
          <a:p>
            <a:pPr>
              <a:buNone/>
            </a:pPr>
            <a:r>
              <a:rPr lang="en-GB" altLang="en-US" sz="4000" b="1" dirty="0"/>
              <a:t>5. Do you think that some games are not suitable for children? Why?</a:t>
            </a:r>
          </a:p>
          <a:p>
            <a:pPr eaLnBrk="1" hangingPunct="1">
              <a:buFontTx/>
              <a:buNone/>
            </a:pPr>
            <a:endParaRPr lang="en-GB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538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ctrTitle" idx="4294967295"/>
          </p:nvPr>
        </p:nvSpPr>
        <p:spPr>
          <a:xfrm>
            <a:off x="479376" y="1412776"/>
            <a:ext cx="7772400" cy="1470025"/>
          </a:xfrm>
        </p:spPr>
        <p:txBody>
          <a:bodyPr/>
          <a:lstStyle/>
          <a:p>
            <a:pPr algn="l" eaLnBrk="1" hangingPunct="1"/>
            <a:r>
              <a:rPr lang="en-GB" altLang="en-US" sz="6000" b="1" dirty="0">
                <a:solidFill>
                  <a:schemeClr val="tx1"/>
                </a:solidFill>
              </a:rPr>
              <a:t>We are learning...</a:t>
            </a:r>
          </a:p>
        </p:txBody>
      </p:sp>
      <p:sp>
        <p:nvSpPr>
          <p:cNvPr id="12291" name="Subtitle 4"/>
          <p:cNvSpPr>
            <a:spLocks noGrp="1"/>
          </p:cNvSpPr>
          <p:nvPr>
            <p:ph type="subTitle" idx="4294967295"/>
          </p:nvPr>
        </p:nvSpPr>
        <p:spPr>
          <a:xfrm>
            <a:off x="623392" y="3212976"/>
            <a:ext cx="7794098" cy="1752600"/>
          </a:xfrm>
        </p:spPr>
        <p:txBody>
          <a:bodyPr>
            <a:noAutofit/>
          </a:bodyPr>
          <a:lstStyle/>
          <a:p>
            <a:r>
              <a:rPr lang="en-GB" altLang="en-US" sz="4000" b="1" i="1" dirty="0"/>
              <a:t>To be able to answer questions and make notes as </a:t>
            </a:r>
            <a:r>
              <a:rPr lang="en-GB" altLang="en-US" sz="4000" b="1" i="1" dirty="0" smtClean="0"/>
              <a:t>I </a:t>
            </a:r>
            <a:r>
              <a:rPr lang="en-GB" altLang="en-US" sz="4000" b="1" i="1" dirty="0"/>
              <a:t>watch and listen to video clips.</a:t>
            </a:r>
          </a:p>
        </p:txBody>
      </p:sp>
      <p:pic>
        <p:nvPicPr>
          <p:cNvPr id="2050" name="Picture 2" descr="Image result for the benefits of video g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987" y="416926"/>
            <a:ext cx="4614242" cy="294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6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425</TotalTime>
  <Words>1981</Words>
  <Application>Microsoft Office PowerPoint</Application>
  <PresentationFormat>Widescreen</PresentationFormat>
  <Paragraphs>344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Century Gothic</vt:lpstr>
      <vt:lpstr>Wingdings 3</vt:lpstr>
      <vt:lpstr>Ion</vt:lpstr>
      <vt:lpstr>Persuasive writing The benefits and risks of playing computer games</vt:lpstr>
      <vt:lpstr>The big picture</vt:lpstr>
      <vt:lpstr>You will progress through different stages:</vt:lpstr>
      <vt:lpstr>We are learning...</vt:lpstr>
      <vt:lpstr>How much do you know about the topic already?</vt:lpstr>
      <vt:lpstr>PowerPoint Presentation</vt:lpstr>
      <vt:lpstr>PowerPoint Presentation</vt:lpstr>
      <vt:lpstr>PowerPoint Presentation</vt:lpstr>
      <vt:lpstr>We are learning...</vt:lpstr>
      <vt:lpstr>PowerPoint Presentation</vt:lpstr>
      <vt:lpstr>The benefits of playing computer games</vt:lpstr>
      <vt:lpstr> Clip 1: “10 Surprising Health Benefits of Playing Video Games” </vt:lpstr>
      <vt:lpstr>PowerPoint Presentation</vt:lpstr>
      <vt:lpstr> Clip 2: “10  Awesome Benefits of Gaming” </vt:lpstr>
      <vt:lpstr>PowerPoint Presentation</vt:lpstr>
      <vt:lpstr> Clip 3: “7 Health Benefits of Video Games” </vt:lpstr>
      <vt:lpstr>PowerPoint Presentation</vt:lpstr>
      <vt:lpstr>Writing task</vt:lpstr>
      <vt:lpstr>The dangers and risks of playing computer games</vt:lpstr>
      <vt:lpstr> Clip 1: “The Effects of Video Games on Children’” </vt:lpstr>
      <vt:lpstr>PowerPoint Presentation</vt:lpstr>
      <vt:lpstr> Clip 2: “5 harmful effects of excessive video gaming’” </vt:lpstr>
      <vt:lpstr>PowerPoint Presentation</vt:lpstr>
      <vt:lpstr>Writing task</vt:lpstr>
      <vt:lpstr>We are learning…</vt:lpstr>
      <vt:lpstr>Note-taking</vt:lpstr>
      <vt:lpstr>Success criteria</vt:lpstr>
      <vt:lpstr>PowerPoint Presentation</vt:lpstr>
      <vt:lpstr>We are learning...</vt:lpstr>
      <vt:lpstr>What is persuasive writing?</vt:lpstr>
      <vt:lpstr>It’s your choice...</vt:lpstr>
      <vt:lpstr>Your Persuasive Essay</vt:lpstr>
      <vt:lpstr>PowerPoint Presentation</vt:lpstr>
      <vt:lpstr>How do I structure my essay?</vt:lpstr>
      <vt:lpstr>Essay plan- main body</vt:lpstr>
      <vt:lpstr>Introduction</vt:lpstr>
      <vt:lpstr> Examples of “hooks” </vt:lpstr>
      <vt:lpstr>Example introduction</vt:lpstr>
      <vt:lpstr>Main Body</vt:lpstr>
      <vt:lpstr>How to organise each paragraph</vt:lpstr>
      <vt:lpstr>Conclusion</vt:lpstr>
      <vt:lpstr>How do I make my writing persuasive?</vt:lpstr>
      <vt:lpstr>Persuasive techniques</vt:lpstr>
      <vt:lpstr>1. Address the reader directly</vt:lpstr>
      <vt:lpstr>2. Use rhetorical questions</vt:lpstr>
      <vt:lpstr>3. Use evidence to support your arguments</vt:lpstr>
      <vt:lpstr>PowerPoint Presentation</vt:lpstr>
      <vt:lpstr>4. Explain your evidence.</vt:lpstr>
      <vt:lpstr>PowerPoint Presentation</vt:lpstr>
      <vt:lpstr>5. Use emotive language</vt:lpstr>
      <vt:lpstr>PowerPoint Presentation</vt:lpstr>
      <vt:lpstr>6. Attitude markers</vt:lpstr>
      <vt:lpstr>For example: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benefits and risks of playing computer games</dc:title>
  <dc:creator>d allison</dc:creator>
  <cp:lastModifiedBy>g mcghee</cp:lastModifiedBy>
  <cp:revision>57</cp:revision>
  <dcterms:created xsi:type="dcterms:W3CDTF">2017-02-28T09:08:15Z</dcterms:created>
  <dcterms:modified xsi:type="dcterms:W3CDTF">2018-10-22T10:17:46Z</dcterms:modified>
</cp:coreProperties>
</file>