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N5 Computing Science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Programming constructs revision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650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96500" y="1260526"/>
            <a:ext cx="4132161" cy="3593591"/>
          </a:xfrm>
        </p:spPr>
        <p:txBody>
          <a:bodyPr>
            <a:normAutofit/>
          </a:bodyPr>
          <a:lstStyle/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GB" sz="2400" dirty="0">
                <a:cs typeface="Arial" charset="0"/>
              </a:rPr>
              <a:t>An array is a structure used </a:t>
            </a:r>
            <a:r>
              <a:rPr lang="en-GB" sz="2400" dirty="0" smtClean="0">
                <a:cs typeface="Arial" charset="0"/>
              </a:rPr>
              <a:t>to </a:t>
            </a:r>
            <a:r>
              <a:rPr lang="en-GB" sz="2400" dirty="0">
                <a:cs typeface="Arial" charset="0"/>
              </a:rPr>
              <a:t>store a list of items of the </a:t>
            </a:r>
            <a:r>
              <a:rPr lang="en-GB" sz="2400" b="1" dirty="0">
                <a:cs typeface="Arial" charset="0"/>
              </a:rPr>
              <a:t>same type</a:t>
            </a:r>
            <a:r>
              <a:rPr lang="en-GB" sz="2400" dirty="0" smtClean="0">
                <a:cs typeface="Arial" charset="0"/>
              </a:rPr>
              <a:t>.</a:t>
            </a:r>
          </a:p>
          <a:p>
            <a:pPr marL="822325" lvl="1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GB" sz="2200" dirty="0" smtClean="0">
                <a:cs typeface="Arial" charset="0"/>
              </a:rPr>
              <a:t>Lists of names</a:t>
            </a:r>
          </a:p>
          <a:p>
            <a:pPr marL="822325" lvl="1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GB" sz="2200" dirty="0" smtClean="0">
                <a:cs typeface="Arial" charset="0"/>
              </a:rPr>
              <a:t>Lists of marks</a:t>
            </a:r>
            <a:endParaRPr lang="en-GB" sz="2200" dirty="0">
              <a:cs typeface="Arial" charset="0"/>
            </a:endParaRP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GB" sz="2400" dirty="0">
              <a:cs typeface="Arial" charset="0"/>
            </a:endParaRP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GB" sz="2400" dirty="0">
                <a:cs typeface="Arial" charset="0"/>
              </a:rPr>
              <a:t>Arrays are a more efficient method of storing </a:t>
            </a:r>
            <a:r>
              <a:rPr lang="en-GB" sz="2400" dirty="0" smtClean="0">
                <a:cs typeface="Arial" charset="0"/>
              </a:rPr>
              <a:t>data than using multiple variables</a:t>
            </a:r>
            <a:endParaRPr lang="en-GB" sz="2400" dirty="0">
              <a:cs typeface="Arial" charset="0"/>
            </a:endParaRPr>
          </a:p>
          <a:p>
            <a:endParaRPr lang="en-GB" dirty="0"/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5884410" y="674711"/>
            <a:ext cx="1944687" cy="3024188"/>
            <a:chOff x="3360" y="1584"/>
            <a:chExt cx="1248" cy="1872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3360" y="3216"/>
              <a:ext cx="1248" cy="240"/>
              <a:chOff x="2256" y="3744"/>
              <a:chExt cx="1248" cy="240"/>
            </a:xfrm>
          </p:grpSpPr>
          <p:sp>
            <p:nvSpPr>
              <p:cNvPr id="30" name="Rectangle 6"/>
              <p:cNvSpPr>
                <a:spLocks noChangeArrowheads="1"/>
              </p:cNvSpPr>
              <p:nvPr/>
            </p:nvSpPr>
            <p:spPr bwMode="auto">
              <a:xfrm>
                <a:off x="2256" y="3744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31" name="Text Box 7"/>
              <p:cNvSpPr txBox="1">
                <a:spLocks noChangeArrowheads="1"/>
              </p:cNvSpPr>
              <p:nvPr/>
            </p:nvSpPr>
            <p:spPr bwMode="auto">
              <a:xfrm>
                <a:off x="2256" y="3744"/>
                <a:ext cx="843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(6) </a:t>
                </a:r>
                <a:r>
                  <a:rPr lang="en-GB" altLang="en-US" sz="1800">
                    <a:latin typeface="Times" panose="02020603050405020304" pitchFamily="18" charset="0"/>
                  </a:rPr>
                  <a:t>Jill </a:t>
                </a:r>
                <a:r>
                  <a:rPr lang="en-GB" altLang="en-US" sz="1800">
                    <a:solidFill>
                      <a:srgbClr val="000000"/>
                    </a:solidFill>
                    <a:latin typeface="Times" panose="02020603050405020304" pitchFamily="18" charset="0"/>
                  </a:rPr>
                  <a:t>Gray</a:t>
                </a:r>
              </a:p>
            </p:txBody>
          </p:sp>
        </p:grp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3360" y="2976"/>
              <a:ext cx="1248" cy="240"/>
              <a:chOff x="2256" y="3504"/>
              <a:chExt cx="1248" cy="240"/>
            </a:xfrm>
          </p:grpSpPr>
          <p:sp>
            <p:nvSpPr>
              <p:cNvPr id="28" name="Rectangle 9"/>
              <p:cNvSpPr>
                <a:spLocks noChangeArrowheads="1"/>
              </p:cNvSpPr>
              <p:nvPr/>
            </p:nvSpPr>
            <p:spPr bwMode="auto">
              <a:xfrm>
                <a:off x="2256" y="3504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2256" y="3504"/>
                <a:ext cx="867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(5) </a:t>
                </a:r>
                <a:r>
                  <a:rPr lang="en-GB" altLang="en-US" sz="1800">
                    <a:solidFill>
                      <a:srgbClr val="000000"/>
                    </a:solidFill>
                    <a:latin typeface="Times" panose="02020603050405020304" pitchFamily="18" charset="0"/>
                  </a:rPr>
                  <a:t>Lily East</a:t>
                </a:r>
              </a:p>
            </p:txBody>
          </p:sp>
        </p:grp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3360" y="2736"/>
              <a:ext cx="1248" cy="240"/>
              <a:chOff x="2256" y="3264"/>
              <a:chExt cx="1248" cy="240"/>
            </a:xfrm>
          </p:grpSpPr>
          <p:sp>
            <p:nvSpPr>
              <p:cNvPr id="26" name="Rectangle 12"/>
              <p:cNvSpPr>
                <a:spLocks noChangeArrowheads="1"/>
              </p:cNvSpPr>
              <p:nvPr/>
            </p:nvSpPr>
            <p:spPr bwMode="auto">
              <a:xfrm>
                <a:off x="2256" y="3264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7" name="Text Box 13"/>
              <p:cNvSpPr txBox="1">
                <a:spLocks noChangeArrowheads="1"/>
              </p:cNvSpPr>
              <p:nvPr/>
            </p:nvSpPr>
            <p:spPr bwMode="auto">
              <a:xfrm>
                <a:off x="2256" y="3264"/>
                <a:ext cx="1009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(4) </a:t>
                </a:r>
                <a:r>
                  <a:rPr lang="en-GB" altLang="en-US" sz="1800">
                    <a:latin typeface="Times" panose="02020603050405020304" pitchFamily="18" charset="0"/>
                  </a:rPr>
                  <a:t>Adam </a:t>
                </a:r>
                <a:r>
                  <a:rPr lang="en-GB" altLang="en-US" sz="1800">
                    <a:solidFill>
                      <a:srgbClr val="000000"/>
                    </a:solidFill>
                    <a:latin typeface="Times" panose="02020603050405020304" pitchFamily="18" charset="0"/>
                  </a:rPr>
                  <a:t>West</a:t>
                </a:r>
              </a:p>
            </p:txBody>
          </p:sp>
        </p:grp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3360" y="2496"/>
              <a:ext cx="1248" cy="240"/>
              <a:chOff x="2256" y="3024"/>
              <a:chExt cx="1248" cy="240"/>
            </a:xfrm>
          </p:grpSpPr>
          <p:sp>
            <p:nvSpPr>
              <p:cNvPr id="24" name="Rectangle 15"/>
              <p:cNvSpPr>
                <a:spLocks noChangeArrowheads="1"/>
              </p:cNvSpPr>
              <p:nvPr/>
            </p:nvSpPr>
            <p:spPr bwMode="auto">
              <a:xfrm>
                <a:off x="2256" y="3024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5" name="Text Box 16"/>
              <p:cNvSpPr txBox="1">
                <a:spLocks noChangeArrowheads="1"/>
              </p:cNvSpPr>
              <p:nvPr/>
            </p:nvSpPr>
            <p:spPr bwMode="auto">
              <a:xfrm>
                <a:off x="2256" y="3024"/>
                <a:ext cx="991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</a:t>
                </a:r>
                <a:r>
                  <a:rPr lang="en-GB" altLang="en-US" sz="1800" smtClean="0">
                    <a:latin typeface="Times" panose="02020603050405020304" pitchFamily="18" charset="0"/>
                  </a:rPr>
                  <a:t>3)</a:t>
                </a:r>
                <a:r>
                  <a:rPr lang="en-GB" altLang="en-US" sz="1800" smtClean="0">
                    <a:latin typeface="Times" panose="02020603050405020304" pitchFamily="18" charset="0"/>
                  </a:rPr>
                  <a:t> </a:t>
                </a:r>
                <a:r>
                  <a:rPr lang="en-GB" altLang="en-US" sz="1800">
                    <a:latin typeface="Times" panose="02020603050405020304" pitchFamily="18" charset="0"/>
                  </a:rPr>
                  <a:t>Kim </a:t>
                </a:r>
                <a:r>
                  <a:rPr lang="en-GB" altLang="en-US" sz="1800">
                    <a:solidFill>
                      <a:srgbClr val="000000"/>
                    </a:solidFill>
                    <a:latin typeface="Times" panose="02020603050405020304" pitchFamily="18" charset="0"/>
                  </a:rPr>
                  <a:t>Green</a:t>
                </a:r>
              </a:p>
            </p:txBody>
          </p:sp>
        </p:grp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3360" y="2256"/>
              <a:ext cx="1248" cy="240"/>
              <a:chOff x="2256" y="2784"/>
              <a:chExt cx="1248" cy="240"/>
            </a:xfrm>
          </p:grpSpPr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2256" y="2784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Text Box 19"/>
              <p:cNvSpPr txBox="1">
                <a:spLocks noChangeArrowheads="1"/>
              </p:cNvSpPr>
              <p:nvPr/>
            </p:nvSpPr>
            <p:spPr bwMode="auto">
              <a:xfrm>
                <a:off x="2256" y="2784"/>
                <a:ext cx="95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(2) </a:t>
                </a:r>
                <a:r>
                  <a:rPr lang="en-GB" altLang="en-US" sz="1800">
                    <a:solidFill>
                      <a:srgbClr val="000000"/>
                    </a:solidFill>
                    <a:latin typeface="Times" panose="02020603050405020304" pitchFamily="18" charset="0"/>
                  </a:rPr>
                  <a:t>Ian Brown</a:t>
                </a:r>
              </a:p>
            </p:txBody>
          </p:sp>
        </p:grp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3360" y="2016"/>
              <a:ext cx="1248" cy="240"/>
              <a:chOff x="2256" y="2544"/>
              <a:chExt cx="1248" cy="240"/>
            </a:xfrm>
          </p:grpSpPr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2256" y="2544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>
                <a:off x="2256" y="2544"/>
                <a:ext cx="999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(1) </a:t>
                </a:r>
                <a:r>
                  <a:rPr lang="en-GB" altLang="en-US" sz="1800" dirty="0">
                    <a:latin typeface="Times" panose="02020603050405020304" pitchFamily="18" charset="0"/>
                  </a:rPr>
                  <a:t>Sally </a:t>
                </a:r>
                <a:r>
                  <a:rPr lang="en-GB" altLang="en-US" sz="1800" dirty="0">
                    <a:solidFill>
                      <a:srgbClr val="000000"/>
                    </a:solidFill>
                    <a:latin typeface="Times" panose="02020603050405020304" pitchFamily="18" charset="0"/>
                  </a:rPr>
                  <a:t>Jones</a:t>
                </a:r>
              </a:p>
            </p:txBody>
          </p:sp>
        </p:grpSp>
        <p:grpSp>
          <p:nvGrpSpPr>
            <p:cNvPr id="15" name="Group 23"/>
            <p:cNvGrpSpPr>
              <a:grpSpLocks/>
            </p:cNvGrpSpPr>
            <p:nvPr/>
          </p:nvGrpSpPr>
          <p:grpSpPr bwMode="auto">
            <a:xfrm>
              <a:off x="3360" y="1584"/>
              <a:ext cx="1248" cy="423"/>
              <a:chOff x="2256" y="2112"/>
              <a:chExt cx="1248" cy="423"/>
            </a:xfrm>
          </p:grpSpPr>
          <p:sp>
            <p:nvSpPr>
              <p:cNvPr id="16" name="Rectangle 24"/>
              <p:cNvSpPr>
                <a:spLocks noChangeArrowheads="1"/>
              </p:cNvSpPr>
              <p:nvPr/>
            </p:nvSpPr>
            <p:spPr bwMode="auto">
              <a:xfrm>
                <a:off x="2256" y="2151"/>
                <a:ext cx="1248" cy="384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7" name="Text Box 25"/>
              <p:cNvSpPr txBox="1">
                <a:spLocks noChangeArrowheads="1"/>
              </p:cNvSpPr>
              <p:nvPr/>
            </p:nvSpPr>
            <p:spPr bwMode="auto">
              <a:xfrm>
                <a:off x="2278" y="2112"/>
                <a:ext cx="670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>
                    <a:latin typeface="Times" panose="02020603050405020304" pitchFamily="18" charset="0"/>
                  </a:rPr>
                  <a:t>names(7)</a:t>
                </a:r>
              </a:p>
            </p:txBody>
          </p:sp>
          <p:sp>
            <p:nvSpPr>
              <p:cNvPr id="18" name="Line 26"/>
              <p:cNvSpPr>
                <a:spLocks noChangeShapeType="1"/>
              </p:cNvSpPr>
              <p:nvPr/>
            </p:nvSpPr>
            <p:spPr bwMode="auto">
              <a:xfrm>
                <a:off x="2256" y="2295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" name="Text Box 27"/>
              <p:cNvSpPr txBox="1">
                <a:spLocks noChangeArrowheads="1"/>
              </p:cNvSpPr>
              <p:nvPr/>
            </p:nvSpPr>
            <p:spPr bwMode="auto">
              <a:xfrm>
                <a:off x="2256" y="2295"/>
                <a:ext cx="933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(0) </a:t>
                </a:r>
                <a:r>
                  <a:rPr lang="en-GB" altLang="en-US" sz="1800">
                    <a:latin typeface="Times" panose="02020603050405020304" pitchFamily="18" charset="0"/>
                  </a:rPr>
                  <a:t>Jim Smith</a:t>
                </a:r>
              </a:p>
            </p:txBody>
          </p:sp>
        </p:grpSp>
      </p:grp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8647519" y="672801"/>
            <a:ext cx="1800225" cy="3024188"/>
            <a:chOff x="3360" y="1584"/>
            <a:chExt cx="1248" cy="1872"/>
          </a:xfrm>
        </p:grpSpPr>
        <p:grpSp>
          <p:nvGrpSpPr>
            <p:cNvPr id="33" name="Group 5"/>
            <p:cNvGrpSpPr>
              <a:grpSpLocks/>
            </p:cNvGrpSpPr>
            <p:nvPr/>
          </p:nvGrpSpPr>
          <p:grpSpPr bwMode="auto">
            <a:xfrm>
              <a:off x="3360" y="3216"/>
              <a:ext cx="1248" cy="240"/>
              <a:chOff x="2256" y="3744"/>
              <a:chExt cx="1248" cy="240"/>
            </a:xfrm>
          </p:grpSpPr>
          <p:sp>
            <p:nvSpPr>
              <p:cNvPr id="54" name="Rectangle 6"/>
              <p:cNvSpPr>
                <a:spLocks noChangeArrowheads="1"/>
              </p:cNvSpPr>
              <p:nvPr/>
            </p:nvSpPr>
            <p:spPr bwMode="auto">
              <a:xfrm>
                <a:off x="2256" y="3744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5" name="Text Box 7"/>
              <p:cNvSpPr txBox="1">
                <a:spLocks noChangeArrowheads="1"/>
              </p:cNvSpPr>
              <p:nvPr/>
            </p:nvSpPr>
            <p:spPr bwMode="auto">
              <a:xfrm>
                <a:off x="2256" y="3744"/>
                <a:ext cx="515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(6) </a:t>
                </a:r>
                <a:r>
                  <a:rPr lang="en-GB" altLang="en-US" sz="1800">
                    <a:latin typeface="Times" panose="02020603050405020304" pitchFamily="18" charset="0"/>
                  </a:rPr>
                  <a:t>67</a:t>
                </a:r>
                <a:endParaRPr lang="en-GB" altLang="en-US" sz="1800">
                  <a:solidFill>
                    <a:srgbClr val="000000"/>
                  </a:solidFill>
                  <a:latin typeface="Times" panose="02020603050405020304" pitchFamily="18" charset="0"/>
                </a:endParaRPr>
              </a:p>
            </p:txBody>
          </p:sp>
        </p:grpSp>
        <p:grpSp>
          <p:nvGrpSpPr>
            <p:cNvPr id="34" name="Group 8"/>
            <p:cNvGrpSpPr>
              <a:grpSpLocks/>
            </p:cNvGrpSpPr>
            <p:nvPr/>
          </p:nvGrpSpPr>
          <p:grpSpPr bwMode="auto">
            <a:xfrm>
              <a:off x="3360" y="2976"/>
              <a:ext cx="1248" cy="240"/>
              <a:chOff x="2256" y="3504"/>
              <a:chExt cx="1248" cy="240"/>
            </a:xfrm>
          </p:grpSpPr>
          <p:sp>
            <p:nvSpPr>
              <p:cNvPr id="52" name="Rectangle 9"/>
              <p:cNvSpPr>
                <a:spLocks noChangeArrowheads="1"/>
              </p:cNvSpPr>
              <p:nvPr/>
            </p:nvSpPr>
            <p:spPr bwMode="auto">
              <a:xfrm>
                <a:off x="2256" y="3504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3" name="Text Box 10"/>
              <p:cNvSpPr txBox="1">
                <a:spLocks noChangeArrowheads="1"/>
              </p:cNvSpPr>
              <p:nvPr/>
            </p:nvSpPr>
            <p:spPr bwMode="auto">
              <a:xfrm>
                <a:off x="2256" y="3504"/>
                <a:ext cx="515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(5) </a:t>
                </a:r>
                <a:r>
                  <a:rPr lang="en-GB" altLang="en-US" sz="1800">
                    <a:solidFill>
                      <a:srgbClr val="000000"/>
                    </a:solidFill>
                    <a:latin typeface="Times" panose="02020603050405020304" pitchFamily="18" charset="0"/>
                  </a:rPr>
                  <a:t>32</a:t>
                </a:r>
              </a:p>
            </p:txBody>
          </p:sp>
        </p:grpSp>
        <p:grpSp>
          <p:nvGrpSpPr>
            <p:cNvPr id="35" name="Group 11"/>
            <p:cNvGrpSpPr>
              <a:grpSpLocks/>
            </p:cNvGrpSpPr>
            <p:nvPr/>
          </p:nvGrpSpPr>
          <p:grpSpPr bwMode="auto">
            <a:xfrm>
              <a:off x="3360" y="2736"/>
              <a:ext cx="1248" cy="240"/>
              <a:chOff x="2256" y="3264"/>
              <a:chExt cx="1248" cy="240"/>
            </a:xfrm>
          </p:grpSpPr>
          <p:sp>
            <p:nvSpPr>
              <p:cNvPr id="50" name="Rectangle 12"/>
              <p:cNvSpPr>
                <a:spLocks noChangeArrowheads="1"/>
              </p:cNvSpPr>
              <p:nvPr/>
            </p:nvSpPr>
            <p:spPr bwMode="auto">
              <a:xfrm>
                <a:off x="2256" y="3264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51" name="Text Box 13"/>
              <p:cNvSpPr txBox="1">
                <a:spLocks noChangeArrowheads="1"/>
              </p:cNvSpPr>
              <p:nvPr/>
            </p:nvSpPr>
            <p:spPr bwMode="auto">
              <a:xfrm>
                <a:off x="2256" y="3264"/>
                <a:ext cx="515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(4) </a:t>
                </a:r>
                <a:r>
                  <a:rPr lang="en-GB" altLang="en-US" sz="1800">
                    <a:latin typeface="Times" panose="02020603050405020304" pitchFamily="18" charset="0"/>
                  </a:rPr>
                  <a:t>45</a:t>
                </a:r>
                <a:endParaRPr lang="en-GB" altLang="en-US" sz="1800">
                  <a:solidFill>
                    <a:srgbClr val="000000"/>
                  </a:solidFill>
                  <a:latin typeface="Times" panose="02020603050405020304" pitchFamily="18" charset="0"/>
                </a:endParaRPr>
              </a:p>
            </p:txBody>
          </p:sp>
        </p:grpSp>
        <p:grpSp>
          <p:nvGrpSpPr>
            <p:cNvPr id="36" name="Group 14"/>
            <p:cNvGrpSpPr>
              <a:grpSpLocks/>
            </p:cNvGrpSpPr>
            <p:nvPr/>
          </p:nvGrpSpPr>
          <p:grpSpPr bwMode="auto">
            <a:xfrm>
              <a:off x="3360" y="2496"/>
              <a:ext cx="1248" cy="240"/>
              <a:chOff x="2256" y="3024"/>
              <a:chExt cx="1248" cy="240"/>
            </a:xfrm>
          </p:grpSpPr>
          <p:sp>
            <p:nvSpPr>
              <p:cNvPr id="48" name="Rectangle 15"/>
              <p:cNvSpPr>
                <a:spLocks noChangeArrowheads="1"/>
              </p:cNvSpPr>
              <p:nvPr/>
            </p:nvSpPr>
            <p:spPr bwMode="auto">
              <a:xfrm>
                <a:off x="2256" y="3024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Text Box 16"/>
              <p:cNvSpPr txBox="1">
                <a:spLocks noChangeArrowheads="1"/>
              </p:cNvSpPr>
              <p:nvPr/>
            </p:nvSpPr>
            <p:spPr bwMode="auto">
              <a:xfrm>
                <a:off x="2256" y="3024"/>
                <a:ext cx="515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(3) </a:t>
                </a:r>
                <a:r>
                  <a:rPr lang="en-GB" altLang="en-US" sz="1800">
                    <a:latin typeface="Times" panose="02020603050405020304" pitchFamily="18" charset="0"/>
                  </a:rPr>
                  <a:t>21</a:t>
                </a:r>
                <a:endParaRPr lang="en-GB" altLang="en-US" sz="1800">
                  <a:solidFill>
                    <a:srgbClr val="000000"/>
                  </a:solidFill>
                  <a:latin typeface="Times" panose="02020603050405020304" pitchFamily="18" charset="0"/>
                </a:endParaRPr>
              </a:p>
            </p:txBody>
          </p:sp>
        </p:grpSp>
        <p:grpSp>
          <p:nvGrpSpPr>
            <p:cNvPr id="37" name="Group 17"/>
            <p:cNvGrpSpPr>
              <a:grpSpLocks/>
            </p:cNvGrpSpPr>
            <p:nvPr/>
          </p:nvGrpSpPr>
          <p:grpSpPr bwMode="auto">
            <a:xfrm>
              <a:off x="3360" y="2256"/>
              <a:ext cx="1248" cy="240"/>
              <a:chOff x="2256" y="2784"/>
              <a:chExt cx="1248" cy="240"/>
            </a:xfrm>
          </p:grpSpPr>
          <p:sp>
            <p:nvSpPr>
              <p:cNvPr id="46" name="Rectangle 18"/>
              <p:cNvSpPr>
                <a:spLocks noChangeArrowheads="1"/>
              </p:cNvSpPr>
              <p:nvPr/>
            </p:nvSpPr>
            <p:spPr bwMode="auto">
              <a:xfrm>
                <a:off x="2256" y="2784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7" name="Text Box 19"/>
              <p:cNvSpPr txBox="1">
                <a:spLocks noChangeArrowheads="1"/>
              </p:cNvSpPr>
              <p:nvPr/>
            </p:nvSpPr>
            <p:spPr bwMode="auto">
              <a:xfrm>
                <a:off x="2256" y="2784"/>
                <a:ext cx="515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(2) </a:t>
                </a:r>
                <a:r>
                  <a:rPr lang="en-GB" altLang="en-US" sz="1800">
                    <a:solidFill>
                      <a:srgbClr val="000000"/>
                    </a:solidFill>
                    <a:latin typeface="Times" panose="02020603050405020304" pitchFamily="18" charset="0"/>
                  </a:rPr>
                  <a:t>84</a:t>
                </a:r>
              </a:p>
            </p:txBody>
          </p:sp>
        </p:grpSp>
        <p:grpSp>
          <p:nvGrpSpPr>
            <p:cNvPr id="38" name="Group 20"/>
            <p:cNvGrpSpPr>
              <a:grpSpLocks/>
            </p:cNvGrpSpPr>
            <p:nvPr/>
          </p:nvGrpSpPr>
          <p:grpSpPr bwMode="auto">
            <a:xfrm>
              <a:off x="3360" y="2016"/>
              <a:ext cx="1248" cy="241"/>
              <a:chOff x="2256" y="2544"/>
              <a:chExt cx="1248" cy="241"/>
            </a:xfrm>
          </p:grpSpPr>
          <p:sp>
            <p:nvSpPr>
              <p:cNvPr id="44" name="Rectangle 21"/>
              <p:cNvSpPr>
                <a:spLocks noChangeArrowheads="1"/>
              </p:cNvSpPr>
              <p:nvPr/>
            </p:nvSpPr>
            <p:spPr bwMode="auto">
              <a:xfrm>
                <a:off x="2256" y="2545"/>
                <a:ext cx="1248" cy="240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Text Box 22"/>
              <p:cNvSpPr txBox="1">
                <a:spLocks noChangeArrowheads="1"/>
              </p:cNvSpPr>
              <p:nvPr/>
            </p:nvSpPr>
            <p:spPr bwMode="auto">
              <a:xfrm>
                <a:off x="2256" y="2544"/>
                <a:ext cx="515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(1) </a:t>
                </a:r>
                <a:r>
                  <a:rPr lang="en-GB" altLang="en-US" sz="1800">
                    <a:latin typeface="Times" panose="02020603050405020304" pitchFamily="18" charset="0"/>
                  </a:rPr>
                  <a:t>78</a:t>
                </a:r>
                <a:endParaRPr lang="en-GB" altLang="en-US" sz="1800">
                  <a:solidFill>
                    <a:srgbClr val="000000"/>
                  </a:solidFill>
                  <a:latin typeface="Times" panose="02020603050405020304" pitchFamily="18" charset="0"/>
                </a:endParaRPr>
              </a:p>
            </p:txBody>
          </p:sp>
        </p:grpSp>
        <p:grpSp>
          <p:nvGrpSpPr>
            <p:cNvPr id="39" name="Group 23"/>
            <p:cNvGrpSpPr>
              <a:grpSpLocks/>
            </p:cNvGrpSpPr>
            <p:nvPr/>
          </p:nvGrpSpPr>
          <p:grpSpPr bwMode="auto">
            <a:xfrm>
              <a:off x="3360" y="1584"/>
              <a:ext cx="1248" cy="423"/>
              <a:chOff x="2256" y="2112"/>
              <a:chExt cx="1248" cy="423"/>
            </a:xfrm>
          </p:grpSpPr>
          <p:sp>
            <p:nvSpPr>
              <p:cNvPr id="40" name="Rectangle 24"/>
              <p:cNvSpPr>
                <a:spLocks noChangeArrowheads="1"/>
              </p:cNvSpPr>
              <p:nvPr/>
            </p:nvSpPr>
            <p:spPr bwMode="auto">
              <a:xfrm>
                <a:off x="2256" y="2151"/>
                <a:ext cx="1248" cy="384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  <a:contourClr>
                  <a:schemeClr val="hlink"/>
                </a:contourClr>
              </a:sp3d>
            </p:spPr>
            <p:txBody>
              <a:bodyPr wrap="none" anchor="ctr">
                <a:flatTx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GB" altLang="en-US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Text Box 25"/>
              <p:cNvSpPr txBox="1">
                <a:spLocks noChangeArrowheads="1"/>
              </p:cNvSpPr>
              <p:nvPr/>
            </p:nvSpPr>
            <p:spPr bwMode="auto">
              <a:xfrm>
                <a:off x="2278" y="2112"/>
                <a:ext cx="1017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dirty="0" err="1">
                    <a:latin typeface="Times" panose="02020603050405020304" pitchFamily="18" charset="0"/>
                  </a:rPr>
                  <a:t>test_scores</a:t>
                </a:r>
                <a:r>
                  <a:rPr lang="en-GB" altLang="en-US" sz="1800" dirty="0">
                    <a:latin typeface="Times" panose="02020603050405020304" pitchFamily="18" charset="0"/>
                  </a:rPr>
                  <a:t>(7)</a:t>
                </a:r>
              </a:p>
            </p:txBody>
          </p:sp>
          <p:sp>
            <p:nvSpPr>
              <p:cNvPr id="42" name="Line 26"/>
              <p:cNvSpPr>
                <a:spLocks noChangeShapeType="1"/>
              </p:cNvSpPr>
              <p:nvPr/>
            </p:nvSpPr>
            <p:spPr bwMode="auto">
              <a:xfrm>
                <a:off x="2256" y="2295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" name="Text Box 27"/>
              <p:cNvSpPr txBox="1">
                <a:spLocks noChangeArrowheads="1"/>
              </p:cNvSpPr>
              <p:nvPr/>
            </p:nvSpPr>
            <p:spPr bwMode="auto">
              <a:xfrm>
                <a:off x="2256" y="2295"/>
                <a:ext cx="515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GB" altLang="en-US" sz="1800" smtClean="0">
                    <a:latin typeface="Times" panose="02020603050405020304" pitchFamily="18" charset="0"/>
                  </a:rPr>
                  <a:t>(0) </a:t>
                </a:r>
                <a:r>
                  <a:rPr lang="en-GB" altLang="en-US" sz="1800">
                    <a:latin typeface="Times" panose="02020603050405020304" pitchFamily="18" charset="0"/>
                  </a:rPr>
                  <a:t>56</a:t>
                </a:r>
              </a:p>
            </p:txBody>
          </p:sp>
        </p:grpSp>
      </p:grpSp>
      <p:sp>
        <p:nvSpPr>
          <p:cNvPr id="56" name="TextBox 55"/>
          <p:cNvSpPr txBox="1"/>
          <p:nvPr/>
        </p:nvSpPr>
        <p:spPr>
          <a:xfrm>
            <a:off x="4980959" y="4572654"/>
            <a:ext cx="6596743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DIM names(7) as string</a:t>
            </a:r>
          </a:p>
          <a:p>
            <a:r>
              <a:rPr lang="en-GB" dirty="0" smtClean="0"/>
              <a:t>DIM </a:t>
            </a:r>
            <a:r>
              <a:rPr lang="en-GB" dirty="0" err="1" smtClean="0"/>
              <a:t>test_scores</a:t>
            </a:r>
            <a:r>
              <a:rPr lang="en-GB" dirty="0" smtClean="0"/>
              <a:t>(7) as integer</a:t>
            </a:r>
          </a:p>
          <a:p>
            <a:endParaRPr lang="en-GB" dirty="0"/>
          </a:p>
          <a:p>
            <a:r>
              <a:rPr lang="en-GB" dirty="0" smtClean="0"/>
              <a:t>FOR index </a:t>
            </a:r>
            <a:r>
              <a:rPr lang="en-GB" smtClean="0"/>
              <a:t>= </a:t>
            </a:r>
            <a:r>
              <a:rPr lang="en-GB"/>
              <a:t>0</a:t>
            </a:r>
            <a:r>
              <a:rPr lang="en-GB" smtClean="0"/>
              <a:t> </a:t>
            </a:r>
            <a:r>
              <a:rPr lang="en-GB" smtClean="0"/>
              <a:t>to </a:t>
            </a:r>
            <a:r>
              <a:rPr lang="en-GB" smtClean="0"/>
              <a:t>6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names(index) = </a:t>
            </a:r>
            <a:r>
              <a:rPr lang="en-GB" dirty="0" err="1" smtClean="0"/>
              <a:t>inputbox</a:t>
            </a:r>
            <a:r>
              <a:rPr lang="en-GB" dirty="0" smtClean="0"/>
              <a:t>(“Please enter name”)</a:t>
            </a:r>
          </a:p>
          <a:p>
            <a:r>
              <a:rPr lang="en-GB" dirty="0" smtClean="0"/>
              <a:t>	</a:t>
            </a:r>
            <a:r>
              <a:rPr lang="en-GB" dirty="0" err="1" smtClean="0"/>
              <a:t>test_scores</a:t>
            </a:r>
            <a:r>
              <a:rPr lang="en-GB" dirty="0" smtClean="0"/>
              <a:t>(index) = </a:t>
            </a:r>
            <a:r>
              <a:rPr lang="en-GB" dirty="0" err="1" smtClean="0"/>
              <a:t>inputbox</a:t>
            </a:r>
            <a:r>
              <a:rPr lang="en-GB" dirty="0" smtClean="0"/>
              <a:t>(“Please enter test score”)</a:t>
            </a:r>
          </a:p>
          <a:p>
            <a:r>
              <a:rPr lang="en-GB" dirty="0" smtClean="0"/>
              <a:t>NEXT</a:t>
            </a:r>
            <a:endParaRPr lang="en-GB" dirty="0"/>
          </a:p>
        </p:txBody>
      </p:sp>
      <p:grpSp>
        <p:nvGrpSpPr>
          <p:cNvPr id="61" name="Group 60"/>
          <p:cNvGrpSpPr/>
          <p:nvPr/>
        </p:nvGrpSpPr>
        <p:grpSpPr>
          <a:xfrm>
            <a:off x="2233124" y="4572654"/>
            <a:ext cx="2747835" cy="369332"/>
            <a:chOff x="2233124" y="4572654"/>
            <a:chExt cx="2747835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233124" y="4572654"/>
              <a:ext cx="1992086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smtClean="0"/>
                <a:t>Declaring arrays</a:t>
              </a:r>
              <a:endParaRPr lang="en-GB" dirty="0"/>
            </a:p>
          </p:txBody>
        </p:sp>
        <p:cxnSp>
          <p:nvCxnSpPr>
            <p:cNvPr id="59" name="Straight Arrow Connector 58"/>
            <p:cNvCxnSpPr>
              <a:stCxn id="57" idx="3"/>
            </p:cNvCxnSpPr>
            <p:nvPr/>
          </p:nvCxnSpPr>
          <p:spPr>
            <a:xfrm>
              <a:off x="4225210" y="4757320"/>
              <a:ext cx="7557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2233124" y="5719927"/>
            <a:ext cx="2747835" cy="369332"/>
            <a:chOff x="2233124" y="4572654"/>
            <a:chExt cx="2747835" cy="369332"/>
          </a:xfrm>
        </p:grpSpPr>
        <p:sp>
          <p:nvSpPr>
            <p:cNvPr id="63" name="TextBox 62"/>
            <p:cNvSpPr txBox="1"/>
            <p:nvPr/>
          </p:nvSpPr>
          <p:spPr>
            <a:xfrm>
              <a:off x="2233124" y="4572654"/>
              <a:ext cx="1992086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smtClean="0"/>
                <a:t>Populating arrays</a:t>
              </a:r>
              <a:endParaRPr lang="en-GB" dirty="0"/>
            </a:p>
          </p:txBody>
        </p:sp>
        <p:cxnSp>
          <p:nvCxnSpPr>
            <p:cNvPr id="64" name="Straight Arrow Connector 63"/>
            <p:cNvCxnSpPr>
              <a:stCxn id="63" idx="3"/>
            </p:cNvCxnSpPr>
            <p:nvPr/>
          </p:nvCxnSpPr>
          <p:spPr>
            <a:xfrm>
              <a:off x="4225210" y="4757320"/>
              <a:ext cx="7557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Folded Corner 64"/>
          <p:cNvSpPr/>
          <p:nvPr/>
        </p:nvSpPr>
        <p:spPr>
          <a:xfrm>
            <a:off x="9251921" y="4375958"/>
            <a:ext cx="2480280" cy="970219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Fixed loops are usually used to populate/fill arrays with data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313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Pre-defined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GB" dirty="0">
                <a:cs typeface="Arial" charset="0"/>
              </a:rPr>
              <a:t>A pre-defined function is a function already built into the programming language which performs mathematical calculations, manipulates text, formats values and so on.</a:t>
            </a: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GB" dirty="0">
              <a:cs typeface="Arial" charset="0"/>
            </a:endParaRP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GB" dirty="0">
                <a:cs typeface="Arial" charset="0"/>
              </a:rPr>
              <a:t>Pre-defined functions can save the programmer lots of time, since a tried and tested function is available and the code does not need to be written from scratch. </a:t>
            </a:r>
            <a:endParaRPr lang="en-GB" dirty="0" smtClean="0">
              <a:cs typeface="Arial" charset="0"/>
            </a:endParaRPr>
          </a:p>
          <a:p>
            <a:pPr marL="109537" indent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  <a:defRPr/>
            </a:pPr>
            <a:endParaRPr lang="en-GB" dirty="0" smtClean="0">
              <a:cs typeface="Arial" charset="0"/>
            </a:endParaRP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GB" dirty="0" smtClean="0">
                <a:cs typeface="Arial" charset="0"/>
              </a:rPr>
              <a:t>Most </a:t>
            </a:r>
            <a:r>
              <a:rPr lang="en-GB" dirty="0">
                <a:cs typeface="Arial" charset="0"/>
              </a:rPr>
              <a:t>programming languages have hundreds of pre-defined functions that can be used at any time to perform a specific task.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062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Predefined functions (numbers)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962250"/>
              </p:ext>
            </p:extLst>
          </p:nvPr>
        </p:nvGraphicFramePr>
        <p:xfrm>
          <a:off x="1013188" y="1128451"/>
          <a:ext cx="10655301" cy="5565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897">
                  <a:extLst>
                    <a:ext uri="{9D8B030D-6E8A-4147-A177-3AD203B41FA5}">
                      <a16:colId xmlns:a16="http://schemas.microsoft.com/office/drawing/2014/main" xmlns="" val="1915288766"/>
                    </a:ext>
                  </a:extLst>
                </a:gridCol>
                <a:gridCol w="4803402">
                  <a:extLst>
                    <a:ext uri="{9D8B030D-6E8A-4147-A177-3AD203B41FA5}">
                      <a16:colId xmlns:a16="http://schemas.microsoft.com/office/drawing/2014/main" xmlns="" val="1747117733"/>
                    </a:ext>
                  </a:extLst>
                </a:gridCol>
                <a:gridCol w="4599002">
                  <a:extLst>
                    <a:ext uri="{9D8B030D-6E8A-4147-A177-3AD203B41FA5}">
                      <a16:colId xmlns:a16="http://schemas.microsoft.com/office/drawing/2014/main" xmlns="" val="395210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Purpose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10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+mn-lt"/>
                          <a:cs typeface="Times New Roman" pitchFamily="18" charset="0"/>
                        </a:rPr>
                        <a:t>Takes in a number and returns the whole number or </a:t>
                      </a:r>
                      <a:r>
                        <a:rPr lang="en-GB" sz="1800" dirty="0" err="1" smtClean="0">
                          <a:latin typeface="+mn-lt"/>
                          <a:cs typeface="Times New Roman" pitchFamily="18" charset="0"/>
                        </a:rPr>
                        <a:t>INTeger</a:t>
                      </a:r>
                      <a:r>
                        <a:rPr lang="en-GB" sz="1800" dirty="0" smtClean="0">
                          <a:latin typeface="+mn-lt"/>
                          <a:cs typeface="Times New Roman" pitchFamily="18" charset="0"/>
                        </a:rPr>
                        <a:t> part of it.  It ignores anything after the decimal point: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sz="1800" dirty="0" smtClean="0">
                          <a:latin typeface="+mn-lt"/>
                          <a:cs typeface="Times New Roman" pitchFamily="18" charset="0"/>
                        </a:rPr>
                        <a:t>number = </a:t>
                      </a: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charset="0"/>
                        </a:rPr>
                        <a:t>INT(3.54)</a:t>
                      </a: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sz="1800" dirty="0" smtClean="0">
                          <a:latin typeface="+mn-lt"/>
                          <a:cs typeface="Times New Roman" pitchFamily="18" charset="0"/>
                        </a:rPr>
                        <a:t>would return the value 3</a:t>
                      </a: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endParaRPr lang="en-GB" sz="1800" dirty="0" smtClean="0">
                        <a:latin typeface="+mn-lt"/>
                        <a:cs typeface="Arial" charset="0"/>
                      </a:endParaRP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sz="1800" dirty="0" smtClean="0">
                          <a:latin typeface="+mn-lt"/>
                          <a:cs typeface="Times New Roman" pitchFamily="18" charset="0"/>
                        </a:rPr>
                        <a:t>number </a:t>
                      </a: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charset="0"/>
                        </a:rPr>
                        <a:t>= INT(12.13)</a:t>
                      </a:r>
                      <a:r>
                        <a:rPr lang="en-GB" sz="18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sz="1800" dirty="0" smtClean="0">
                          <a:latin typeface="+mn-lt"/>
                          <a:cs typeface="Times New Roman" pitchFamily="18" charset="0"/>
                        </a:rPr>
                        <a:t>would return the value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7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ROUND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+mn-lt"/>
                          <a:cs typeface="Times New Roman" pitchFamily="18" charset="0"/>
                        </a:rPr>
                        <a:t>The ROUND function will round the numeric value to the</a:t>
                      </a:r>
                      <a:r>
                        <a:rPr lang="en-GB" sz="1800" baseline="0" dirty="0" smtClean="0">
                          <a:latin typeface="+mn-lt"/>
                          <a:cs typeface="Times New Roman" pitchFamily="18" charset="0"/>
                        </a:rPr>
                        <a:t> specified number of decimal points</a:t>
                      </a:r>
                      <a:endParaRPr lang="en-GB" sz="1800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sz="1800" dirty="0" smtClean="0">
                          <a:latin typeface="+mn-lt"/>
                          <a:cs typeface="Times New Roman" pitchFamily="18" charset="0"/>
                        </a:rPr>
                        <a:t>Number = </a:t>
                      </a:r>
                      <a:r>
                        <a:rPr lang="en-GB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charset="0"/>
                        </a:rPr>
                        <a:t>math.round</a:t>
                      </a: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charset="0"/>
                        </a:rPr>
                        <a:t>(number, 1)</a:t>
                      </a: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sz="1800" dirty="0" smtClean="0">
                          <a:latin typeface="+mn-lt"/>
                          <a:cs typeface="Times New Roman" pitchFamily="18" charset="0"/>
                        </a:rPr>
                        <a:t>Number = </a:t>
                      </a:r>
                      <a:r>
                        <a:rPr lang="en-GB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charset="0"/>
                        </a:rPr>
                        <a:t>math.round</a:t>
                      </a: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charset="0"/>
                        </a:rPr>
                        <a:t>(number, 0)</a:t>
                      </a: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endParaRPr lang="en-GB" sz="1800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42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SQRT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Returns the square root of a 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= </a:t>
                      </a:r>
                      <a:r>
                        <a:rPr lang="en-GB" sz="18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charset="0"/>
                        </a:rPr>
                        <a:t>math.sqrt</a:t>
                      </a: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charset="0"/>
                        </a:rPr>
                        <a:t>(number)</a:t>
                      </a:r>
                      <a:endParaRPr lang="en-GB" sz="18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7762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cs typeface="Arial" charset="0"/>
                        </a:rPr>
                        <a:t>Divides two values and leaves the remainder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8425" indent="11113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1" i="1" dirty="0" smtClean="0">
                          <a:cs typeface="Arial" charset="0"/>
                        </a:rPr>
                        <a:t>5 MOD 3</a:t>
                      </a:r>
                      <a:r>
                        <a:rPr lang="en-GB" b="1" i="1" baseline="0" dirty="0" smtClean="0">
                          <a:cs typeface="Arial" charset="0"/>
                        </a:rPr>
                        <a:t> </a:t>
                      </a:r>
                      <a:r>
                        <a:rPr lang="en-GB" b="0" dirty="0" smtClean="0">
                          <a:cs typeface="Arial" charset="0"/>
                        </a:rPr>
                        <a:t>would return the value 2 because </a:t>
                      </a:r>
                    </a:p>
                    <a:p>
                      <a:pPr marL="98425" indent="11113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0" dirty="0" smtClean="0">
                          <a:cs typeface="Arial" charset="0"/>
                        </a:rPr>
                        <a:t>5 / 3 = 1 r2</a:t>
                      </a:r>
                    </a:p>
                    <a:p>
                      <a:pPr marL="98425" indent="11113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charset="0"/>
                        </a:rPr>
                        <a:t>10 MOD 3 </a:t>
                      </a:r>
                      <a:r>
                        <a:rPr lang="en-GB" b="0" dirty="0" smtClean="0">
                          <a:cs typeface="Arial" charset="0"/>
                        </a:rPr>
                        <a:t>would return the value 1  because 10 /3 = 3 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393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RANDOM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Generates a random 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1" i="1" dirty="0" smtClean="0">
                          <a:latin typeface="Arial" charset="0"/>
                          <a:cs typeface="Arial" charset="0"/>
                        </a:rPr>
                        <a:t>Randomize</a:t>
                      </a: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1" i="1" dirty="0" err="1" smtClean="0">
                          <a:latin typeface="Arial" charset="0"/>
                          <a:cs typeface="Arial" charset="0"/>
                        </a:rPr>
                        <a:t>RandomNumber</a:t>
                      </a:r>
                      <a:r>
                        <a:rPr lang="en-GB" b="1" i="1" dirty="0" smtClean="0">
                          <a:latin typeface="Arial" charset="0"/>
                          <a:cs typeface="Arial" charset="0"/>
                        </a:rPr>
                        <a:t> = </a:t>
                      </a:r>
                      <a:r>
                        <a:rPr lang="en-GB" b="1" i="1" dirty="0" err="1" smtClean="0">
                          <a:latin typeface="Arial" charset="0"/>
                          <a:cs typeface="Arial" charset="0"/>
                        </a:rPr>
                        <a:t>Int</a:t>
                      </a:r>
                      <a:r>
                        <a:rPr lang="en-GB" b="1" i="1" dirty="0" smtClean="0">
                          <a:latin typeface="Arial" charset="0"/>
                          <a:cs typeface="Arial" charset="0"/>
                        </a:rPr>
                        <a:t> ( RND * 10)+1</a:t>
                      </a:r>
                    </a:p>
                    <a:p>
                      <a:pPr marL="80963" indent="28575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dirty="0" smtClean="0">
                          <a:latin typeface="Arial" charset="0"/>
                          <a:cs typeface="Arial" charset="0"/>
                        </a:rPr>
                        <a:t>Generates a random number</a:t>
                      </a:r>
                      <a:r>
                        <a:rPr lang="en-GB" baseline="0" dirty="0" smtClean="0">
                          <a:latin typeface="Arial" charset="0"/>
                          <a:cs typeface="Arial" charset="0"/>
                        </a:rPr>
                        <a:t> between 1 and 10</a:t>
                      </a:r>
                      <a:endParaRPr lang="en-GB" dirty="0" smtClean="0">
                        <a:latin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8340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71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Predefined functions (strings)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824472"/>
              </p:ext>
            </p:extLst>
          </p:nvPr>
        </p:nvGraphicFramePr>
        <p:xfrm>
          <a:off x="1013189" y="2320436"/>
          <a:ext cx="10073912" cy="28041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4535">
                  <a:extLst>
                    <a:ext uri="{9D8B030D-6E8A-4147-A177-3AD203B41FA5}">
                      <a16:colId xmlns:a16="http://schemas.microsoft.com/office/drawing/2014/main" xmlns="" val="1915288766"/>
                    </a:ext>
                  </a:extLst>
                </a:gridCol>
                <a:gridCol w="4541312">
                  <a:extLst>
                    <a:ext uri="{9D8B030D-6E8A-4147-A177-3AD203B41FA5}">
                      <a16:colId xmlns:a16="http://schemas.microsoft.com/office/drawing/2014/main" xmlns="" val="1747117733"/>
                    </a:ext>
                  </a:extLst>
                </a:gridCol>
                <a:gridCol w="4348065">
                  <a:extLst>
                    <a:ext uri="{9D8B030D-6E8A-4147-A177-3AD203B41FA5}">
                      <a16:colId xmlns:a16="http://schemas.microsoft.com/office/drawing/2014/main" xmlns="" val="395210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Purpose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10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UCASE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n-lt"/>
                          <a:cs typeface="Arial" charset="0"/>
                        </a:rPr>
                        <a:t>The UCASE function converts lowercase letters to uppercase letters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1" dirty="0" smtClean="0">
                          <a:latin typeface="+mn-lt"/>
                          <a:cs typeface="Arial" charset="0"/>
                        </a:rPr>
                        <a:t>UCASE(“hello”) 	</a:t>
                      </a: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1" dirty="0" smtClean="0">
                          <a:latin typeface="+mn-lt"/>
                          <a:cs typeface="Arial" charset="0"/>
                        </a:rPr>
                        <a:t>would return “HELLO</a:t>
                      </a:r>
                      <a:endParaRPr lang="en-GB" sz="1800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027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LCASE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7" indent="0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defRPr/>
                      </a:pPr>
                      <a:r>
                        <a:rPr lang="en-GB" dirty="0" smtClean="0">
                          <a:latin typeface="+mn-lt"/>
                          <a:cs typeface="Arial" charset="0"/>
                        </a:rPr>
                        <a:t>The LCASE function converts uppercase letters to lowercase:</a:t>
                      </a: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1" dirty="0" smtClean="0">
                          <a:latin typeface="+mn-lt"/>
                          <a:cs typeface="Arial" charset="0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1" dirty="0" smtClean="0">
                          <a:latin typeface="+mn-lt"/>
                          <a:cs typeface="Arial" charset="0"/>
                        </a:rPr>
                        <a:t>LCASE(“HELLO”)	</a:t>
                      </a: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1" dirty="0" smtClean="0">
                          <a:latin typeface="+mn-lt"/>
                          <a:cs typeface="Arial" charset="0"/>
                        </a:rPr>
                        <a:t>would return “hello”</a:t>
                      </a:r>
                      <a:endParaRPr lang="en-GB" sz="1800" dirty="0" smtClean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42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7" indent="0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defRPr/>
                      </a:pPr>
                      <a:r>
                        <a:rPr lang="en-GB" dirty="0" smtClean="0">
                          <a:latin typeface="+mn-lt"/>
                          <a:cs typeface="Arial" charset="0"/>
                        </a:rPr>
                        <a:t>The LEN function counts the number of characters in a string:</a:t>
                      </a: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1" dirty="0" smtClean="0">
                          <a:latin typeface="+mn-lt"/>
                          <a:cs typeface="Arial" charset="0"/>
                        </a:rPr>
                        <a:t>	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1" dirty="0" smtClean="0">
                          <a:latin typeface="+mn-lt"/>
                          <a:cs typeface="Arial" charset="0"/>
                        </a:rPr>
                        <a:t>LEN(“Hello”)</a:t>
                      </a:r>
                      <a:r>
                        <a:rPr lang="en-GB" b="1" baseline="0" dirty="0" smtClean="0">
                          <a:latin typeface="+mn-lt"/>
                          <a:cs typeface="Arial" charset="0"/>
                        </a:rPr>
                        <a:t> </a:t>
                      </a:r>
                      <a:r>
                        <a:rPr lang="en-GB" b="1" dirty="0" smtClean="0">
                          <a:latin typeface="+mn-lt"/>
                          <a:cs typeface="Arial" charset="0"/>
                        </a:rPr>
                        <a:t>would return 5 </a:t>
                      </a:r>
                    </a:p>
                    <a:p>
                      <a:pPr marL="365125" indent="-255588" eaLnBrk="1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defRPr/>
                      </a:pPr>
                      <a:r>
                        <a:rPr lang="en-GB" b="1" dirty="0" smtClean="0">
                          <a:latin typeface="+mn-lt"/>
                          <a:cs typeface="Arial" charset="0"/>
                        </a:rPr>
                        <a:t>LEN(“Goodbye”)</a:t>
                      </a:r>
                      <a:r>
                        <a:rPr lang="en-GB" b="1" baseline="0" dirty="0" smtClean="0">
                          <a:latin typeface="+mn-lt"/>
                          <a:cs typeface="Arial" charset="0"/>
                        </a:rPr>
                        <a:t> </a:t>
                      </a:r>
                      <a:r>
                        <a:rPr lang="en-GB" b="1" dirty="0" smtClean="0">
                          <a:latin typeface="+mn-lt"/>
                          <a:cs typeface="Arial" charset="0"/>
                        </a:rPr>
                        <a:t>would return 7</a:t>
                      </a:r>
                    </a:p>
                    <a:p>
                      <a:endParaRPr lang="en-GB" sz="18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7762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978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STANDARD ALGORITHM 1 </a:t>
            </a:r>
            <a:br>
              <a:rPr lang="en-GB" smtClean="0"/>
            </a:br>
            <a:r>
              <a:rPr lang="en-GB" smtClean="0"/>
              <a:t>RUNNING TOTAL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2728" y="1891130"/>
            <a:ext cx="4800600" cy="632529"/>
          </a:xfrm>
        </p:spPr>
        <p:txBody>
          <a:bodyPr/>
          <a:lstStyle/>
          <a:p>
            <a:r>
              <a:rPr lang="en-GB" smtClean="0"/>
              <a:t>EXAMPLE 1	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728" y="2540272"/>
            <a:ext cx="4800600" cy="27578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smtClean="0"/>
              <a:t>Dim cost as integer</a:t>
            </a:r>
          </a:p>
          <a:p>
            <a:pPr marL="0" indent="0">
              <a:buNone/>
            </a:pPr>
            <a:r>
              <a:rPr lang="en-GB" sz="1800" smtClean="0"/>
              <a:t>Dim total as integer</a:t>
            </a:r>
          </a:p>
          <a:p>
            <a:pPr marL="0" indent="0">
              <a:buNone/>
            </a:pPr>
            <a:r>
              <a:rPr lang="en-GB" sz="1800" smtClean="0"/>
              <a:t>For index = 0 to 9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sz="1800"/>
              <a:t>	</a:t>
            </a:r>
            <a:r>
              <a:rPr lang="en-GB" sz="1800" smtClean="0"/>
              <a:t>cost =inputbox(“Please enter mark &amp; index”)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sz="1800"/>
              <a:t>	</a:t>
            </a:r>
            <a:r>
              <a:rPr lang="en-GB" sz="1800" smtClean="0"/>
              <a:t>total = total + mark </a:t>
            </a:r>
            <a:r>
              <a:rPr lang="en-GB" sz="1800" smtClean="0">
                <a:solidFill>
                  <a:schemeClr val="bg1"/>
                </a:solidFill>
              </a:rPr>
              <a:t>‘running total</a:t>
            </a:r>
          </a:p>
          <a:p>
            <a:pPr marL="0" indent="0">
              <a:buNone/>
            </a:pPr>
            <a:r>
              <a:rPr lang="en-GB" sz="1800" smtClean="0"/>
              <a:t>Next</a:t>
            </a:r>
          </a:p>
          <a:p>
            <a:pPr marL="0" indent="0">
              <a:buNone/>
            </a:pPr>
            <a:r>
              <a:rPr lang="en-GB" sz="1800" smtClean="0"/>
              <a:t>Msgbox(“The total cost is “ &amp; total)</a:t>
            </a:r>
            <a:endParaRPr lang="en-GB" sz="1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4828" y="1907743"/>
            <a:ext cx="4800600" cy="632529"/>
          </a:xfrm>
        </p:spPr>
        <p:txBody>
          <a:bodyPr/>
          <a:lstStyle/>
          <a:p>
            <a:r>
              <a:rPr lang="en-GB" smtClean="0"/>
              <a:t>EXAMPLE 2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24828" y="2573498"/>
            <a:ext cx="4800600" cy="27246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/>
              <a:t>Dim </a:t>
            </a:r>
            <a:r>
              <a:rPr lang="en-GB" sz="1800" smtClean="0"/>
              <a:t>costs(10) </a:t>
            </a:r>
            <a:r>
              <a:rPr lang="en-GB" sz="1800"/>
              <a:t>as </a:t>
            </a:r>
            <a:r>
              <a:rPr lang="en-GB" sz="1800" smtClean="0"/>
              <a:t>integer </a:t>
            </a:r>
            <a:r>
              <a:rPr lang="en-GB" sz="1800" smtClean="0">
                <a:solidFill>
                  <a:schemeClr val="bg1"/>
                </a:solidFill>
              </a:rPr>
              <a:t>‘array of integers</a:t>
            </a:r>
            <a:endParaRPr lang="en-GB" sz="18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1800"/>
              <a:t>Dim total as integer</a:t>
            </a:r>
          </a:p>
          <a:p>
            <a:pPr marL="0" indent="0">
              <a:buNone/>
            </a:pPr>
            <a:r>
              <a:rPr lang="en-GB" sz="1800"/>
              <a:t>For index = 0 to 9</a:t>
            </a:r>
          </a:p>
          <a:p>
            <a:pPr marL="0" indent="0">
              <a:buNone/>
              <a:tabLst>
                <a:tab pos="444500" algn="l"/>
              </a:tabLst>
            </a:pPr>
            <a:r>
              <a:rPr lang="en-GB" sz="1800"/>
              <a:t>	</a:t>
            </a:r>
            <a:r>
              <a:rPr lang="en-GB" sz="1800" smtClean="0"/>
              <a:t>total </a:t>
            </a:r>
            <a:r>
              <a:rPr lang="en-GB" sz="1800"/>
              <a:t>= total </a:t>
            </a:r>
            <a:r>
              <a:rPr lang="en-GB" sz="1800"/>
              <a:t>+ </a:t>
            </a:r>
            <a:r>
              <a:rPr lang="en-GB" sz="1800" smtClean="0"/>
              <a:t>costs(index) </a:t>
            </a:r>
            <a:r>
              <a:rPr lang="en-GB" sz="1800" smtClean="0">
                <a:solidFill>
                  <a:schemeClr val="bg1"/>
                </a:solidFill>
              </a:rPr>
              <a:t>‘running total</a:t>
            </a:r>
            <a:endParaRPr lang="en-GB" sz="18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1800"/>
              <a:t>next</a:t>
            </a:r>
          </a:p>
          <a:p>
            <a:pPr marL="0" indent="0">
              <a:buNone/>
            </a:pPr>
            <a:r>
              <a:rPr lang="en-GB" sz="1800"/>
              <a:t>Msgbox(“The total cost is “ &amp; total)</a:t>
            </a:r>
          </a:p>
          <a:p>
            <a:pPr marL="0" indent="0">
              <a:buNone/>
            </a:pPr>
            <a:endParaRPr lang="en-GB" sz="1800"/>
          </a:p>
        </p:txBody>
      </p:sp>
      <p:sp>
        <p:nvSpPr>
          <p:cNvPr id="7" name="Rounded Rectangle 6"/>
          <p:cNvSpPr/>
          <p:nvPr/>
        </p:nvSpPr>
        <p:spPr>
          <a:xfrm>
            <a:off x="1143000" y="5432612"/>
            <a:ext cx="4910328" cy="1035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mtClean="0"/>
              <a:t>This code asks the user to enter the cost of ten items and then calculates and displays the total.  </a:t>
            </a:r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624828" y="5432612"/>
            <a:ext cx="4910328" cy="10354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mtClean="0"/>
              <a:t>This code stores the cost of ten items in an array and then calculates and displays the total.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91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STANDARD ALGORITHM 2 </a:t>
            </a:r>
            <a:br>
              <a:rPr lang="en-GB" smtClean="0"/>
            </a:br>
            <a:r>
              <a:rPr lang="en-GB" smtClean="0"/>
              <a:t>input validation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2728" y="1759699"/>
            <a:ext cx="4800600" cy="632529"/>
          </a:xfrm>
        </p:spPr>
        <p:txBody>
          <a:bodyPr/>
          <a:lstStyle/>
          <a:p>
            <a:r>
              <a:rPr lang="en-GB" smtClean="0"/>
              <a:t>EXAMPLE 1	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728" y="2397338"/>
            <a:ext cx="4800600" cy="31881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smtClean="0"/>
              <a:t>Dim age as integer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sz="1800" smtClean="0"/>
              <a:t>Do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sz="1800" smtClean="0"/>
              <a:t>	age </a:t>
            </a:r>
            <a:r>
              <a:rPr lang="en-GB" sz="1800"/>
              <a:t>= inputbox(“Please enter age”)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sz="1800"/>
              <a:t>	</a:t>
            </a:r>
            <a:r>
              <a:rPr lang="en-GB" sz="1800" smtClean="0"/>
              <a:t>if age &lt; 11 or age &gt; 18 then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sz="1800"/>
              <a:t>	</a:t>
            </a:r>
            <a:r>
              <a:rPr lang="en-GB" sz="1800" smtClean="0"/>
              <a:t>	msgbox(“Invalid age, please enter age 			between 11 and 18”)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sz="1800" smtClean="0"/>
              <a:t>	age </a:t>
            </a:r>
            <a:r>
              <a:rPr lang="en-GB" sz="1800"/>
              <a:t>= inputbox(“Please enter </a:t>
            </a:r>
            <a:r>
              <a:rPr lang="en-GB" sz="1800"/>
              <a:t>age</a:t>
            </a:r>
            <a:r>
              <a:rPr lang="en-GB" sz="1800" smtClean="0"/>
              <a:t>”)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sz="1800" smtClean="0"/>
              <a:t>Loop until age &gt;=11 and age &lt;=18</a:t>
            </a:r>
          </a:p>
          <a:p>
            <a:pPr marL="0" indent="0">
              <a:buNone/>
              <a:tabLst>
                <a:tab pos="363538" algn="l"/>
              </a:tabLst>
            </a:pPr>
            <a:endParaRPr lang="en-GB" sz="1800"/>
          </a:p>
          <a:p>
            <a:pPr marL="0" indent="0">
              <a:buNone/>
              <a:tabLst>
                <a:tab pos="363538" algn="l"/>
              </a:tabLst>
            </a:pPr>
            <a:endParaRPr lang="en-GB" sz="180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4828" y="1759698"/>
            <a:ext cx="4800600" cy="632529"/>
          </a:xfrm>
        </p:spPr>
        <p:txBody>
          <a:bodyPr/>
          <a:lstStyle/>
          <a:p>
            <a:r>
              <a:rPr lang="en-GB" smtClean="0"/>
              <a:t>EXAMPLE 2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24828" y="2439161"/>
            <a:ext cx="4800600" cy="314635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/>
              <a:t>Dim </a:t>
            </a:r>
            <a:r>
              <a:rPr lang="en-GB" sz="1800" smtClean="0"/>
              <a:t>age as integer</a:t>
            </a:r>
          </a:p>
          <a:p>
            <a:pPr marL="0" indent="0">
              <a:buNone/>
            </a:pPr>
            <a:r>
              <a:rPr lang="en-GB" sz="1800" smtClean="0"/>
              <a:t>Age = inputbox(“Please enter age”)</a:t>
            </a:r>
          </a:p>
          <a:p>
            <a:pPr marL="0" indent="0">
              <a:buNone/>
            </a:pPr>
            <a:r>
              <a:rPr lang="en-GB" sz="1800" smtClean="0"/>
              <a:t>While age &lt; 11 or age &gt; 18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sz="1800" smtClean="0"/>
              <a:t>	msgbox</a:t>
            </a:r>
            <a:r>
              <a:rPr lang="en-GB" sz="1800"/>
              <a:t>(“Invalid age, please enter age 			between 11 and 18”)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sz="1800"/>
              <a:t>	age = inputbox(“Please enter </a:t>
            </a:r>
            <a:r>
              <a:rPr lang="en-GB" sz="1800"/>
              <a:t>age</a:t>
            </a:r>
            <a:r>
              <a:rPr lang="en-GB" sz="1800" smtClean="0"/>
              <a:t>”)</a:t>
            </a:r>
          </a:p>
          <a:p>
            <a:pPr marL="0" indent="0">
              <a:buNone/>
              <a:tabLst>
                <a:tab pos="363538" algn="l"/>
              </a:tabLst>
            </a:pPr>
            <a:r>
              <a:rPr lang="en-GB" sz="1800" smtClean="0"/>
              <a:t>End While</a:t>
            </a: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800"/>
          </a:p>
        </p:txBody>
      </p:sp>
      <p:sp>
        <p:nvSpPr>
          <p:cNvPr id="7" name="Rounded Rectangle 6"/>
          <p:cNvSpPr/>
          <p:nvPr/>
        </p:nvSpPr>
        <p:spPr>
          <a:xfrm>
            <a:off x="1197864" y="5728448"/>
            <a:ext cx="4910328" cy="1035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mtClean="0"/>
              <a:t>Input validation using a DO loop </a:t>
            </a:r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624828" y="5657734"/>
            <a:ext cx="4910328" cy="10354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mtClean="0"/>
              <a:t>Input validation using a while loop – this is more efficient than using a Do loop as the lines of code inside the loop are only executed if the condition at the start is true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9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382449"/>
            <a:ext cx="9753779" cy="492068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variable is the name used to describe a value that is stored in the computers memory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471412"/>
              </p:ext>
            </p:extLst>
          </p:nvPr>
        </p:nvGraphicFramePr>
        <p:xfrm>
          <a:off x="991827" y="1874517"/>
          <a:ext cx="749903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182">
                  <a:extLst>
                    <a:ext uri="{9D8B030D-6E8A-4147-A177-3AD203B41FA5}">
                      <a16:colId xmlns:a16="http://schemas.microsoft.com/office/drawing/2014/main" xmlns="" val="2522303093"/>
                    </a:ext>
                  </a:extLst>
                </a:gridCol>
                <a:gridCol w="2306458">
                  <a:extLst>
                    <a:ext uri="{9D8B030D-6E8A-4147-A177-3AD203B41FA5}">
                      <a16:colId xmlns:a16="http://schemas.microsoft.com/office/drawing/2014/main" xmlns="" val="734034169"/>
                    </a:ext>
                  </a:extLst>
                </a:gridCol>
                <a:gridCol w="2070195">
                  <a:extLst>
                    <a:ext uri="{9D8B030D-6E8A-4147-A177-3AD203B41FA5}">
                      <a16:colId xmlns:a16="http://schemas.microsoft.com/office/drawing/2014/main" xmlns="" val="610326598"/>
                    </a:ext>
                  </a:extLst>
                </a:gridCol>
                <a:gridCol w="2070195">
                  <a:extLst>
                    <a:ext uri="{9D8B030D-6E8A-4147-A177-3AD203B41FA5}">
                      <a16:colId xmlns:a16="http://schemas.microsoft.com/office/drawing/2014/main" xmlns="" val="3771753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</a:t>
                      </a:r>
                      <a:r>
                        <a:rPr lang="en-GB" baseline="0" dirty="0" smtClean="0"/>
                        <a:t> it’s stored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01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Letters or combination of letters &amp; numbers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Mrs</a:t>
                      </a:r>
                      <a:r>
                        <a:rPr lang="en-GB" baseline="0" dirty="0" smtClean="0"/>
                        <a:t> Melrose, PA2 7LG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Each</a:t>
                      </a:r>
                      <a:r>
                        <a:rPr lang="en-GB" baseline="0" dirty="0" smtClean="0"/>
                        <a:t> character is converted to it’s binary ASCII code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9929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Integer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Positive or negative</a:t>
                      </a:r>
                      <a:r>
                        <a:rPr lang="en-GB" baseline="0" dirty="0" smtClean="0"/>
                        <a:t> whole 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3, -7, 10567, -234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Each number is converted to binary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703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Positive or negative decimal 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3.14, -23.4456, 234.6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Using</a:t>
                      </a:r>
                      <a:r>
                        <a:rPr lang="en-GB" baseline="0" dirty="0" smtClean="0"/>
                        <a:t> floating point representation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6295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Boolean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Stores 2</a:t>
                      </a:r>
                      <a:r>
                        <a:rPr lang="en-GB" baseline="0" dirty="0" smtClean="0"/>
                        <a:t> values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Yes/no, </a:t>
                      </a:r>
                      <a:r>
                        <a:rPr lang="en-GB" baseline="0" dirty="0" smtClean="0"/>
                        <a:t> true/false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Stored</a:t>
                      </a:r>
                      <a:r>
                        <a:rPr lang="en-GB" baseline="0" dirty="0" smtClean="0"/>
                        <a:t> as a 1 or a 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748797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62036" y="1874517"/>
            <a:ext cx="315985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DECLARING VARIABLES</a:t>
            </a:r>
          </a:p>
          <a:p>
            <a:r>
              <a:rPr lang="en-GB" dirty="0" smtClean="0"/>
              <a:t>DIM name as string</a:t>
            </a:r>
          </a:p>
          <a:p>
            <a:r>
              <a:rPr lang="en-GB" dirty="0" smtClean="0"/>
              <a:t>DIM age as integer</a:t>
            </a:r>
          </a:p>
          <a:p>
            <a:r>
              <a:rPr lang="en-GB" dirty="0" smtClean="0"/>
              <a:t>DIM average as single</a:t>
            </a:r>
          </a:p>
          <a:p>
            <a:r>
              <a:rPr lang="en-GB" dirty="0" smtClean="0"/>
              <a:t>DIM </a:t>
            </a:r>
            <a:r>
              <a:rPr lang="en-GB" dirty="0" err="1" smtClean="0"/>
              <a:t>voucher_code</a:t>
            </a:r>
            <a:r>
              <a:rPr lang="en-GB" dirty="0" smtClean="0"/>
              <a:t> as </a:t>
            </a:r>
            <a:r>
              <a:rPr lang="en-GB" dirty="0" err="1" smtClean="0"/>
              <a:t>boolean</a:t>
            </a:r>
            <a:endParaRPr lang="en-GB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251677" y="4974688"/>
            <a:ext cx="9192984" cy="176110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Variable names cannot contain spaces, we use _ to link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is important that programmers use meaningful variable names as this makes code readable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Some words are reserved and cannot be used as variable names such as date,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Visual Basic uses single as the data type for storing real numbers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56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620485"/>
          </a:xfrm>
        </p:spPr>
        <p:txBody>
          <a:bodyPr/>
          <a:lstStyle/>
          <a:p>
            <a:r>
              <a:rPr lang="en-GB" dirty="0" smtClean="0"/>
              <a:t>Assignment is when the programmer puts/assigns a value to a variable.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20586" y="3135086"/>
            <a:ext cx="5404757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EXAMPLES</a:t>
            </a:r>
          </a:p>
          <a:p>
            <a:endParaRPr lang="en-GB" dirty="0"/>
          </a:p>
          <a:p>
            <a:r>
              <a:rPr lang="en-GB" dirty="0" smtClean="0"/>
              <a:t>Name = “Mrs Melrose”</a:t>
            </a:r>
          </a:p>
          <a:p>
            <a:endParaRPr lang="en-GB" dirty="0" smtClean="0"/>
          </a:p>
          <a:p>
            <a:r>
              <a:rPr lang="en-GB" dirty="0" smtClean="0"/>
              <a:t>Age = 21</a:t>
            </a:r>
          </a:p>
          <a:p>
            <a:endParaRPr lang="en-GB" dirty="0"/>
          </a:p>
          <a:p>
            <a:r>
              <a:rPr lang="en-GB" dirty="0" smtClean="0"/>
              <a:t>Name = </a:t>
            </a:r>
            <a:r>
              <a:rPr lang="en-GB" dirty="0" err="1" smtClean="0"/>
              <a:t>inputbox</a:t>
            </a:r>
            <a:r>
              <a:rPr lang="en-GB" dirty="0" smtClean="0"/>
              <a:t> (“Please enter your name”)</a:t>
            </a:r>
          </a:p>
          <a:p>
            <a:endParaRPr lang="en-GB" dirty="0"/>
          </a:p>
          <a:p>
            <a:r>
              <a:rPr lang="en-GB" dirty="0" smtClean="0"/>
              <a:t>Total = cost1 + cost2 + cost3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21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Arithmetic operations</a:t>
            </a:r>
            <a:endParaRPr lang="en-GB" dirty="0"/>
          </a:p>
        </p:txBody>
      </p:sp>
      <p:graphicFrame>
        <p:nvGraphicFramePr>
          <p:cNvPr id="4" name="Group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8971478"/>
              </p:ext>
            </p:extLst>
          </p:nvPr>
        </p:nvGraphicFramePr>
        <p:xfrm>
          <a:off x="1616528" y="2204357"/>
          <a:ext cx="7952016" cy="3918856"/>
        </p:xfrm>
        <a:graphic>
          <a:graphicData uri="http://schemas.openxmlformats.org/drawingml/2006/table">
            <a:tbl>
              <a:tblPr firstRow="1">
                <a:tableStyleId>{22838BEF-8BB2-4498-84A7-C5851F593DF1}</a:tableStyleId>
              </a:tblPr>
              <a:tblGrid>
                <a:gridCol w="3976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76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Symbol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15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Add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Subtract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9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Multiply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*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15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Divide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Power of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^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84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comparisons</a:t>
            </a:r>
            <a:endParaRPr lang="en-GB" dirty="0"/>
          </a:p>
        </p:txBody>
      </p:sp>
      <p:graphicFrame>
        <p:nvGraphicFramePr>
          <p:cNvPr id="4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34764"/>
              </p:ext>
            </p:extLst>
          </p:nvPr>
        </p:nvGraphicFramePr>
        <p:xfrm>
          <a:off x="2150156" y="1506712"/>
          <a:ext cx="7598002" cy="4650244"/>
        </p:xfrm>
        <a:graphic>
          <a:graphicData uri="http://schemas.openxmlformats.org/drawingml/2006/table">
            <a:tbl>
              <a:tblPr firstRow="1">
                <a:tableStyleId>{22838BEF-8BB2-4498-84A7-C5851F593DF1}</a:tableStyleId>
              </a:tblPr>
              <a:tblGrid>
                <a:gridCol w="3799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990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6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Comparison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Symbol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4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Equal to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=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7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 equal to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 &gt;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Greater than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&gt;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Greater than or equal to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&gt; =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Less than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&lt;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Less than or equal to 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 =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09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– if's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Simple if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5143500" cy="2356961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RECEIVE </a:t>
            </a:r>
            <a:r>
              <a:rPr lang="en-GB" sz="1600" dirty="0">
                <a:solidFill>
                  <a:schemeClr val="tx1"/>
                </a:solidFill>
              </a:rPr>
              <a:t>mark FROM </a:t>
            </a:r>
            <a:r>
              <a:rPr lang="en-GB" sz="1600" dirty="0" smtClean="0">
                <a:solidFill>
                  <a:schemeClr val="tx1"/>
                </a:solidFill>
              </a:rPr>
              <a:t>KEYBOARD</a:t>
            </a:r>
            <a:endParaRPr lang="en-GB" sz="16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GB" sz="1600" dirty="0">
                <a:solidFill>
                  <a:schemeClr val="tx1"/>
                </a:solidFill>
              </a:rPr>
              <a:t>IF mark &gt;50 </a:t>
            </a:r>
            <a:r>
              <a:rPr lang="en-GB" sz="1600" dirty="0" smtClean="0">
                <a:solidFill>
                  <a:schemeClr val="tx1"/>
                </a:solidFill>
              </a:rPr>
              <a:t>THEN</a:t>
            </a:r>
            <a:endParaRPr lang="en-GB" sz="16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363538" algn="l"/>
              </a:tabLst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	SEND </a:t>
            </a:r>
            <a:r>
              <a:rPr lang="en-GB" sz="1600" dirty="0">
                <a:solidFill>
                  <a:schemeClr val="tx1"/>
                </a:solidFill>
              </a:rPr>
              <a:t>[“Well done you’ve passed”] TO DISPLAY</a:t>
            </a:r>
          </a:p>
          <a:p>
            <a:pPr marL="0" indent="0">
              <a:buNone/>
              <a:defRPr/>
            </a:pPr>
            <a:r>
              <a:rPr lang="en-GB" sz="1600" dirty="0">
                <a:solidFill>
                  <a:schemeClr val="tx1"/>
                </a:solidFill>
              </a:rPr>
              <a:t>ELSE</a:t>
            </a:r>
          </a:p>
          <a:p>
            <a:pPr marL="0" indent="0">
              <a:buNone/>
              <a:tabLst>
                <a:tab pos="363538" algn="l"/>
              </a:tabLst>
              <a:defRPr/>
            </a:pPr>
            <a:r>
              <a:rPr lang="en-GB" sz="1600" dirty="0">
                <a:solidFill>
                  <a:schemeClr val="tx1"/>
                </a:solidFill>
              </a:rPr>
              <a:t>	</a:t>
            </a:r>
            <a:r>
              <a:rPr lang="en-GB" sz="1600" dirty="0" smtClean="0">
                <a:solidFill>
                  <a:schemeClr val="tx1"/>
                </a:solidFill>
              </a:rPr>
              <a:t>SEND </a:t>
            </a:r>
            <a:r>
              <a:rPr lang="en-GB" sz="1600" dirty="0">
                <a:solidFill>
                  <a:schemeClr val="tx1"/>
                </a:solidFill>
              </a:rPr>
              <a:t>[“Sorry you need to revise harder!”] TO DISPLAY</a:t>
            </a:r>
          </a:p>
          <a:p>
            <a:pPr marL="0" indent="0">
              <a:buNone/>
              <a:defRPr/>
            </a:pPr>
            <a:r>
              <a:rPr lang="en-GB" sz="1600" dirty="0">
                <a:solidFill>
                  <a:schemeClr val="tx1"/>
                </a:solidFill>
              </a:rPr>
              <a:t>END IF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Complex if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35696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1800" dirty="0">
                <a:solidFill>
                  <a:schemeClr val="tx1"/>
                </a:solidFill>
              </a:rPr>
              <a:t>RECEIVE age from KEYBOARD</a:t>
            </a:r>
          </a:p>
          <a:p>
            <a:pPr marL="0" indent="0">
              <a:buNone/>
              <a:defRPr/>
            </a:pPr>
            <a:r>
              <a:rPr lang="en-GB" sz="1800" dirty="0">
                <a:solidFill>
                  <a:schemeClr val="tx1"/>
                </a:solidFill>
              </a:rPr>
              <a:t>If age &gt; 11 </a:t>
            </a:r>
            <a:r>
              <a:rPr lang="en-GB" sz="1800" b="1" dirty="0">
                <a:solidFill>
                  <a:schemeClr val="tx1"/>
                </a:solidFill>
              </a:rPr>
              <a:t>AND</a:t>
            </a:r>
            <a:r>
              <a:rPr lang="en-GB" sz="1800" dirty="0">
                <a:solidFill>
                  <a:schemeClr val="tx1"/>
                </a:solidFill>
              </a:rPr>
              <a:t> age &lt; 18</a:t>
            </a:r>
          </a:p>
          <a:p>
            <a:pPr marL="0" indent="0">
              <a:buNone/>
              <a:defRPr/>
            </a:pPr>
            <a:r>
              <a:rPr lang="en-GB" sz="1800" dirty="0">
                <a:solidFill>
                  <a:schemeClr val="tx1"/>
                </a:solidFill>
              </a:rPr>
              <a:t>	SEND [“Secondary Pupil”] to DISPLAY</a:t>
            </a:r>
          </a:p>
          <a:p>
            <a:pPr marL="0" indent="0">
              <a:buNone/>
              <a:defRPr/>
            </a:pPr>
            <a:r>
              <a:rPr lang="en-GB" sz="1800" dirty="0">
                <a:solidFill>
                  <a:schemeClr val="tx1"/>
                </a:solidFill>
              </a:rPr>
              <a:t>END 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1678" y="1514832"/>
            <a:ext cx="48213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Programs make decisions using IF statements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77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Nested if’s &amp; case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2415" y="1126751"/>
            <a:ext cx="4800600" cy="632529"/>
          </a:xfrm>
        </p:spPr>
        <p:txBody>
          <a:bodyPr/>
          <a:lstStyle/>
          <a:p>
            <a:r>
              <a:rPr lang="en-GB" dirty="0" smtClean="0"/>
              <a:t>Nested if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415" y="1758235"/>
            <a:ext cx="4262151" cy="453999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RECIEVE mark FROM KEYBOARD</a:t>
            </a:r>
          </a:p>
          <a:p>
            <a:pPr marL="0" indent="0" defTabSz="363538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IF mark&gt;69 THEN</a:t>
            </a:r>
          </a:p>
          <a:p>
            <a:pPr marL="0" indent="0" defTabSz="358775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grade="A"</a:t>
            </a:r>
          </a:p>
          <a:p>
            <a:pPr marL="0" indent="0" defTabSz="446088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ELSE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defTabSz="446088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IF mark&gt;59 THEN</a:t>
            </a:r>
          </a:p>
          <a:p>
            <a:pPr marL="0" indent="0" defTabSz="449263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	grade=“B" </a:t>
            </a:r>
          </a:p>
          <a:p>
            <a:pPr marL="0" indent="0" defTabSz="449263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ELSE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defTabSz="449263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	IF MARK&gt;49 THEN</a:t>
            </a:r>
          </a:p>
          <a:p>
            <a:pPr marL="0" indent="0" defTabSz="427038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		grade=“C"</a:t>
            </a:r>
          </a:p>
          <a:p>
            <a:pPr marL="0" indent="0" defTabSz="427038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ELSE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defTabSz="427038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		IF MARK&gt;40 THEN</a:t>
            </a:r>
          </a:p>
          <a:p>
            <a:pPr marL="0" indent="0" defTabSz="242888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			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				grade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="D"</a:t>
            </a:r>
          </a:p>
          <a:p>
            <a:pPr marL="0" indent="0" defTabSz="242888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				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			ELSE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defTabSz="276225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				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			grade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= “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FAIL“</a:t>
            </a:r>
          </a:p>
          <a:p>
            <a:pPr marL="0" indent="0" defTabSz="276225"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	END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IF</a:t>
            </a:r>
          </a:p>
          <a:p>
            <a:pPr marL="0" indent="0">
              <a:lnSpc>
                <a:spcPct val="90000"/>
              </a:lnSpc>
              <a:buNone/>
              <a:tabLst>
                <a:tab pos="1344613" algn="l"/>
              </a:tabLs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END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IF</a:t>
            </a:r>
          </a:p>
          <a:p>
            <a:pPr marL="0" indent="0">
              <a:lnSpc>
                <a:spcPct val="90000"/>
              </a:lnSpc>
              <a:buNone/>
              <a:tabLst>
                <a:tab pos="89217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	END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IF</a:t>
            </a:r>
          </a:p>
          <a:p>
            <a:pPr marL="0" indent="0">
              <a:lnSpc>
                <a:spcPct val="90000"/>
              </a:lnSpc>
              <a:buNone/>
              <a:tabLst>
                <a:tab pos="363538" algn="l"/>
              </a:tabLst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END IF</a:t>
            </a: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SEND grade to DISPLAY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46578" y="1126751"/>
            <a:ext cx="4800600" cy="632529"/>
          </a:xfrm>
        </p:spPr>
        <p:txBody>
          <a:bodyPr/>
          <a:lstStyle/>
          <a:p>
            <a:r>
              <a:rPr lang="en-GB" dirty="0" smtClean="0"/>
              <a:t>case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46578" y="1758235"/>
            <a:ext cx="4800600" cy="367898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en-GB" sz="5600" dirty="0">
                <a:solidFill>
                  <a:schemeClr val="tx1"/>
                </a:solidFill>
                <a:cs typeface="Arial" charset="0"/>
              </a:rPr>
              <a:t>RECEIVE mark FROM </a:t>
            </a: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KEYBOARD</a:t>
            </a:r>
            <a:endParaRPr lang="en-GB" sz="5600" dirty="0">
              <a:solidFill>
                <a:schemeClr val="tx1"/>
              </a:solidFill>
              <a:cs typeface="Arial" charset="0"/>
            </a:endParaRPr>
          </a:p>
          <a:p>
            <a:pPr marL="0" indent="0">
              <a:buNone/>
              <a:defRPr/>
            </a:pPr>
            <a:r>
              <a:rPr lang="en-GB" sz="5600" dirty="0">
                <a:solidFill>
                  <a:schemeClr val="tx1"/>
                </a:solidFill>
                <a:cs typeface="Arial" charset="0"/>
              </a:rPr>
              <a:t>SELECT CASE mark</a:t>
            </a:r>
          </a:p>
          <a:p>
            <a:pPr marL="0" indent="0">
              <a:buNone/>
              <a:tabLst>
                <a:tab pos="628650" algn="l"/>
              </a:tabLst>
              <a:defRPr/>
            </a:pPr>
            <a:r>
              <a:rPr lang="en-GB" sz="5600" dirty="0">
                <a:solidFill>
                  <a:schemeClr val="tx1"/>
                </a:solidFill>
                <a:cs typeface="Arial" charset="0"/>
              </a:rPr>
              <a:t>	</a:t>
            </a: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CASE </a:t>
            </a:r>
            <a:r>
              <a:rPr lang="en-GB" sz="5600" dirty="0">
                <a:solidFill>
                  <a:schemeClr val="tx1"/>
                </a:solidFill>
                <a:cs typeface="Arial" charset="0"/>
              </a:rPr>
              <a:t>is </a:t>
            </a: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70 to 100</a:t>
            </a:r>
            <a:endParaRPr lang="en-GB" sz="5600" dirty="0">
              <a:solidFill>
                <a:schemeClr val="tx1"/>
              </a:solidFill>
              <a:cs typeface="Arial" charset="0"/>
            </a:endParaRPr>
          </a:p>
          <a:p>
            <a:pPr marL="0" indent="0">
              <a:buNone/>
              <a:defRPr/>
            </a:pPr>
            <a:r>
              <a:rPr lang="en-GB" sz="5600" dirty="0">
                <a:solidFill>
                  <a:schemeClr val="tx1"/>
                </a:solidFill>
                <a:cs typeface="Arial" charset="0"/>
              </a:rPr>
              <a:t>	</a:t>
            </a: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grade</a:t>
            </a:r>
            <a:r>
              <a:rPr lang="en-GB" sz="5600" dirty="0">
                <a:solidFill>
                  <a:schemeClr val="tx1"/>
                </a:solidFill>
                <a:cs typeface="Arial" charset="0"/>
              </a:rPr>
              <a:t>=“A”</a:t>
            </a:r>
          </a:p>
          <a:p>
            <a:pPr marL="0" indent="0">
              <a:buNone/>
              <a:tabLst>
                <a:tab pos="628650" algn="l"/>
              </a:tabLst>
              <a:defRPr/>
            </a:pP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	CASE </a:t>
            </a:r>
            <a:r>
              <a:rPr lang="en-GB" sz="5600" dirty="0">
                <a:solidFill>
                  <a:schemeClr val="tx1"/>
                </a:solidFill>
                <a:cs typeface="Arial" charset="0"/>
              </a:rPr>
              <a:t>is </a:t>
            </a: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60 to 69</a:t>
            </a:r>
            <a:endParaRPr lang="en-GB" sz="5600" dirty="0">
              <a:solidFill>
                <a:schemeClr val="tx1"/>
              </a:solidFill>
              <a:cs typeface="Arial" charset="0"/>
            </a:endParaRPr>
          </a:p>
          <a:p>
            <a:pPr marL="0" indent="0">
              <a:buNone/>
              <a:defRPr/>
            </a:pP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	grade</a:t>
            </a:r>
            <a:r>
              <a:rPr lang="en-GB" sz="5600" dirty="0">
                <a:solidFill>
                  <a:schemeClr val="tx1"/>
                </a:solidFill>
                <a:cs typeface="Arial" charset="0"/>
              </a:rPr>
              <a:t>=“B”</a:t>
            </a:r>
          </a:p>
          <a:p>
            <a:pPr marL="0" indent="0">
              <a:buNone/>
              <a:tabLst>
                <a:tab pos="628650" algn="l"/>
              </a:tabLst>
              <a:defRPr/>
            </a:pP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	CASE </a:t>
            </a:r>
            <a:r>
              <a:rPr lang="en-GB" sz="5600" dirty="0">
                <a:solidFill>
                  <a:schemeClr val="tx1"/>
                </a:solidFill>
                <a:cs typeface="Arial" charset="0"/>
              </a:rPr>
              <a:t>is 5</a:t>
            </a: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0 to 59</a:t>
            </a:r>
            <a:endParaRPr lang="en-GB" sz="5600" dirty="0">
              <a:solidFill>
                <a:schemeClr val="tx1"/>
              </a:solidFill>
              <a:cs typeface="Arial" charset="0"/>
            </a:endParaRPr>
          </a:p>
          <a:p>
            <a:pPr marL="0" indent="0">
              <a:buNone/>
              <a:defRPr/>
            </a:pP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	grade</a:t>
            </a:r>
            <a:r>
              <a:rPr lang="en-GB" sz="5600" dirty="0">
                <a:solidFill>
                  <a:schemeClr val="tx1"/>
                </a:solidFill>
                <a:cs typeface="Arial" charset="0"/>
              </a:rPr>
              <a:t>=“C”</a:t>
            </a:r>
          </a:p>
          <a:p>
            <a:pPr marL="0" indent="0">
              <a:buNone/>
              <a:tabLst>
                <a:tab pos="628650" algn="l"/>
              </a:tabLst>
              <a:defRPr/>
            </a:pP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	CASE </a:t>
            </a:r>
            <a:r>
              <a:rPr lang="en-GB" sz="5600" dirty="0">
                <a:solidFill>
                  <a:schemeClr val="tx1"/>
                </a:solidFill>
                <a:cs typeface="Arial" charset="0"/>
              </a:rPr>
              <a:t>is &gt; </a:t>
            </a: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40 to 49</a:t>
            </a:r>
            <a:endParaRPr lang="en-GB" sz="5600" dirty="0">
              <a:solidFill>
                <a:schemeClr val="tx1"/>
              </a:solidFill>
              <a:cs typeface="Arial" charset="0"/>
            </a:endParaRPr>
          </a:p>
          <a:p>
            <a:pPr marL="0" indent="0">
              <a:buNone/>
              <a:defRPr/>
            </a:pP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	grade </a:t>
            </a:r>
            <a:r>
              <a:rPr lang="en-GB" sz="5600" dirty="0">
                <a:solidFill>
                  <a:schemeClr val="tx1"/>
                </a:solidFill>
                <a:cs typeface="Arial" charset="0"/>
              </a:rPr>
              <a:t>=“</a:t>
            </a: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D”</a:t>
            </a:r>
            <a:endParaRPr lang="en-GB" sz="5600" dirty="0">
              <a:solidFill>
                <a:schemeClr val="tx1"/>
              </a:solidFill>
              <a:cs typeface="Arial" charset="0"/>
            </a:endParaRPr>
          </a:p>
          <a:p>
            <a:pPr marL="0" indent="0">
              <a:buNone/>
              <a:tabLst>
                <a:tab pos="628650" algn="l"/>
              </a:tabLst>
              <a:defRPr/>
            </a:pP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	CASE </a:t>
            </a:r>
            <a:r>
              <a:rPr lang="en-GB" sz="5600" dirty="0">
                <a:solidFill>
                  <a:schemeClr val="tx1"/>
                </a:solidFill>
                <a:cs typeface="Arial" charset="0"/>
              </a:rPr>
              <a:t>ELSE</a:t>
            </a:r>
          </a:p>
          <a:p>
            <a:pPr marL="0" indent="0">
              <a:buNone/>
              <a:tabLst>
                <a:tab pos="628650" algn="l"/>
              </a:tabLst>
              <a:defRPr/>
            </a:pPr>
            <a:r>
              <a:rPr lang="en-GB" sz="5600" dirty="0">
                <a:solidFill>
                  <a:schemeClr val="tx1"/>
                </a:solidFill>
                <a:cs typeface="Arial" charset="0"/>
              </a:rPr>
              <a:t>	</a:t>
            </a:r>
            <a:r>
              <a:rPr lang="en-GB" sz="5600" dirty="0" smtClean="0">
                <a:solidFill>
                  <a:schemeClr val="tx1"/>
                </a:solidFill>
                <a:cs typeface="Arial" charset="0"/>
              </a:rPr>
              <a:t>	grade</a:t>
            </a:r>
            <a:r>
              <a:rPr lang="en-GB" sz="5600" dirty="0">
                <a:solidFill>
                  <a:schemeClr val="tx1"/>
                </a:solidFill>
                <a:cs typeface="Arial" charset="0"/>
              </a:rPr>
              <a:t>=“Fail”</a:t>
            </a:r>
          </a:p>
          <a:p>
            <a:pPr marL="0" indent="0">
              <a:buNone/>
              <a:defRPr/>
            </a:pPr>
            <a:r>
              <a:rPr lang="en-GB" sz="5600" dirty="0">
                <a:solidFill>
                  <a:schemeClr val="tx1"/>
                </a:solidFill>
                <a:cs typeface="Arial" charset="0"/>
              </a:rPr>
              <a:t>END SELECT</a:t>
            </a:r>
          </a:p>
          <a:p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6339078" y="5579014"/>
            <a:ext cx="4924540" cy="11522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CASE is usually more efficient than using nested IF’s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Using CASE statements make programs easier to read than using nested IF’s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96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Repetition – Fixed loops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2728" y="2280747"/>
            <a:ext cx="4800600" cy="13984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lvl="1" indent="0">
              <a:buNone/>
            </a:pPr>
            <a:r>
              <a:rPr lang="en-GB" dirty="0" smtClean="0"/>
              <a:t>FOR index = 1 to 20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mark = </a:t>
            </a:r>
            <a:r>
              <a:rPr lang="en-GB" dirty="0" err="1" smtClean="0"/>
              <a:t>inputbox</a:t>
            </a:r>
            <a:r>
              <a:rPr lang="en-GB" dirty="0" smtClean="0"/>
              <a:t>[“Please enter mark”]</a:t>
            </a:r>
          </a:p>
          <a:p>
            <a:pPr marL="457200" lvl="1" indent="0">
              <a:buNone/>
            </a:pPr>
            <a:r>
              <a:rPr lang="en-GB" dirty="0" smtClean="0"/>
              <a:t>NEXT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2728" y="1689851"/>
            <a:ext cx="9769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Programmer knows in advance how many times the code inside the loop should be repeated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6546773" y="2302342"/>
            <a:ext cx="4800600" cy="17620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GB" dirty="0" smtClean="0"/>
              <a:t>FOR index = 1 to 20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mark = </a:t>
            </a:r>
            <a:r>
              <a:rPr lang="en-GB" dirty="0" err="1" smtClean="0"/>
              <a:t>inputbox</a:t>
            </a:r>
            <a:r>
              <a:rPr lang="en-GB" dirty="0" smtClean="0"/>
              <a:t>[“Please enter mark”]</a:t>
            </a:r>
          </a:p>
          <a:p>
            <a:pPr marL="457200" lvl="1" indent="0">
              <a:buNone/>
            </a:pPr>
            <a:r>
              <a:rPr lang="en-GB" dirty="0" smtClean="0"/>
              <a:t>	total = total + mark</a:t>
            </a:r>
          </a:p>
          <a:p>
            <a:pPr marL="457200" lvl="1" indent="0">
              <a:buNone/>
            </a:pPr>
            <a:r>
              <a:rPr lang="en-GB" dirty="0" smtClean="0"/>
              <a:t>NEXT </a:t>
            </a:r>
          </a:p>
          <a:p>
            <a:pPr marL="457200" lvl="1" indent="0">
              <a:buNone/>
            </a:pPr>
            <a:r>
              <a:rPr lang="en-GB" dirty="0"/>
              <a:t>a</a:t>
            </a:r>
            <a:r>
              <a:rPr lang="en-GB" dirty="0" smtClean="0"/>
              <a:t>verage = total /20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808425" y="5155894"/>
            <a:ext cx="4538948" cy="1056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Example of a fixed loop that keeps a running total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1252728" y="3900804"/>
            <a:ext cx="4800600" cy="139849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lvl="1" indent="0">
              <a:buNone/>
            </a:pPr>
            <a:r>
              <a:rPr lang="en-GB" dirty="0" smtClean="0"/>
              <a:t>FOR index = 0 to 19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mark = </a:t>
            </a:r>
            <a:r>
              <a:rPr lang="en-GB" dirty="0" err="1" smtClean="0"/>
              <a:t>inputbox</a:t>
            </a:r>
            <a:r>
              <a:rPr lang="en-GB" dirty="0" smtClean="0"/>
              <a:t>[“Please enter mark”]</a:t>
            </a:r>
          </a:p>
          <a:p>
            <a:pPr marL="457200" lvl="1" indent="0">
              <a:buNone/>
            </a:pPr>
            <a:r>
              <a:rPr lang="en-GB" dirty="0" smtClean="0"/>
              <a:t>NEXT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383554" y="5520861"/>
            <a:ext cx="4538948" cy="69165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Loop counters can start at 0 or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39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Conditional loops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Repeat until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 smtClean="0"/>
              <a:t>DO</a:t>
            </a:r>
          </a:p>
          <a:p>
            <a:pPr marL="0" indent="0" defTabSz="538163">
              <a:buNone/>
            </a:pPr>
            <a:r>
              <a:rPr lang="en-GB" dirty="0" smtClean="0"/>
              <a:t>	RECEIVE mark from KEYBOARD</a:t>
            </a:r>
          </a:p>
          <a:p>
            <a:pPr marL="0" indent="0" defTabSz="538163">
              <a:buNone/>
            </a:pPr>
            <a:r>
              <a:rPr lang="en-GB" dirty="0"/>
              <a:t>	</a:t>
            </a:r>
            <a:r>
              <a:rPr lang="en-GB" dirty="0" smtClean="0"/>
              <a:t>IF mark &lt; 0 or mark &gt; 30 then</a:t>
            </a:r>
          </a:p>
          <a:p>
            <a:pPr marL="0" indent="0" defTabSz="538163">
              <a:buNone/>
            </a:pPr>
            <a:r>
              <a:rPr lang="en-GB" dirty="0"/>
              <a:t>	</a:t>
            </a:r>
            <a:r>
              <a:rPr lang="en-GB" dirty="0" smtClean="0"/>
              <a:t>	SEND error message to DISPLAY</a:t>
            </a:r>
          </a:p>
          <a:p>
            <a:pPr marL="0" indent="0" defTabSz="538163">
              <a:buNone/>
            </a:pPr>
            <a:r>
              <a:rPr lang="en-GB" dirty="0"/>
              <a:t>	</a:t>
            </a:r>
            <a:r>
              <a:rPr lang="en-GB" dirty="0" smtClean="0"/>
              <a:t>END IF</a:t>
            </a:r>
          </a:p>
          <a:p>
            <a:pPr marL="0" indent="0">
              <a:buNone/>
            </a:pPr>
            <a:r>
              <a:rPr lang="en-GB" dirty="0" smtClean="0"/>
              <a:t>LOOP UNTIL mark &gt;=0 and mark &lt;=30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Do while 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1690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 smtClean="0"/>
              <a:t>RECEIVE mark from KEYBOARD</a:t>
            </a:r>
          </a:p>
          <a:p>
            <a:pPr marL="0" indent="0">
              <a:buNone/>
            </a:pPr>
            <a:r>
              <a:rPr lang="en-GB" dirty="0" smtClean="0"/>
              <a:t>WHILE mark &lt; 0 or mark &gt; 30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SEND error message to DISPLAU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RECEIVE mark from KEYBOARD</a:t>
            </a:r>
          </a:p>
          <a:p>
            <a:pPr marL="0" indent="0">
              <a:buNone/>
            </a:pPr>
            <a:r>
              <a:rPr lang="en-GB" dirty="0" smtClean="0"/>
              <a:t>LOOP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251678" y="1607165"/>
            <a:ext cx="1018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conditional loop will repeat lines of code while a condition is true or until a condition is met.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6633864" y="5372100"/>
            <a:ext cx="4800600" cy="1257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 DO WHILE LOOP is more efficient than a REPEAT UNTIL as the code inside the loop is only executed if the condition is met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251678" y="6000750"/>
            <a:ext cx="4800600" cy="65670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These loops are INPUT VALIDATION loops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21472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284</TotalTime>
  <Words>1038</Words>
  <Application>Microsoft Office PowerPoint</Application>
  <PresentationFormat>Widescreen</PresentationFormat>
  <Paragraphs>275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Gill Sans MT</vt:lpstr>
      <vt:lpstr>Impact</vt:lpstr>
      <vt:lpstr>Times</vt:lpstr>
      <vt:lpstr>Times New Roman</vt:lpstr>
      <vt:lpstr>Wingdings 3</vt:lpstr>
      <vt:lpstr>Badge</vt:lpstr>
      <vt:lpstr>N5 Computing Science</vt:lpstr>
      <vt:lpstr>variables</vt:lpstr>
      <vt:lpstr>Assignment</vt:lpstr>
      <vt:lpstr>Arithmetic operations</vt:lpstr>
      <vt:lpstr>comparisons</vt:lpstr>
      <vt:lpstr>SELECTION – if's</vt:lpstr>
      <vt:lpstr>Nested if’s &amp; case</vt:lpstr>
      <vt:lpstr>Repetition – Fixed loops</vt:lpstr>
      <vt:lpstr>Conditional loops</vt:lpstr>
      <vt:lpstr>Arrays</vt:lpstr>
      <vt:lpstr>Pre-defined functions</vt:lpstr>
      <vt:lpstr>Predefined functions (numbers)</vt:lpstr>
      <vt:lpstr>Predefined functions (strings)</vt:lpstr>
      <vt:lpstr>STANDARD ALGORITHM 1  RUNNING TOTAL</vt:lpstr>
      <vt:lpstr>STANDARD ALGORITHM 2  input validation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N5 Computing Science</dc:title>
  <dc:creator>Mrs MELROSE</dc:creator>
  <cp:lastModifiedBy>Lynsey Melrose</cp:lastModifiedBy>
  <cp:revision>22</cp:revision>
  <dcterms:created xsi:type="dcterms:W3CDTF">2017-12-05T09:52:30Z</dcterms:created>
  <dcterms:modified xsi:type="dcterms:W3CDTF">2020-03-15T18:54:09Z</dcterms:modified>
</cp:coreProperties>
</file>