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67" r:id="rId5"/>
    <p:sldId id="268" r:id="rId6"/>
    <p:sldId id="269" r:id="rId7"/>
    <p:sldId id="259" r:id="rId8"/>
    <p:sldId id="260" r:id="rId9"/>
    <p:sldId id="265" r:id="rId10"/>
    <p:sldId id="263" r:id="rId11"/>
    <p:sldId id="261" r:id="rId12"/>
    <p:sldId id="262" r:id="rId13"/>
    <p:sldId id="270" r:id="rId14"/>
    <p:sldId id="264" r:id="rId15"/>
    <p:sldId id="271" r:id="rId16"/>
    <p:sldId id="266" r:id="rId17"/>
    <p:sldId id="272" r:id="rId18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B27BA34-93F7-4017-8E1A-C2E4E193A73E}" type="datetimeFigureOut">
              <a:rPr lang="en-GB" smtClean="0"/>
              <a:t>05/03/2020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22572B-F186-48FB-BEFD-6C3FD74CC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98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8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passing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52728" y="1303539"/>
            <a:ext cx="4800600" cy="63252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Pass by reference	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52728" y="1999561"/>
            <a:ext cx="4800600" cy="29963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 smtClean="0"/>
              <a:t>The memory address of the variable is passed to the subprogram</a:t>
            </a:r>
          </a:p>
          <a:p>
            <a:r>
              <a:rPr lang="en-GB" dirty="0" smtClean="0"/>
              <a:t>This allows the subprogram to make changes to the values stored in the variable</a:t>
            </a:r>
          </a:p>
          <a:p>
            <a:r>
              <a:rPr lang="en-GB" dirty="0" smtClean="0"/>
              <a:t>Any changes made to the variables are passed out and used by other parts of the program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624828" y="1303539"/>
            <a:ext cx="4800600" cy="6325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Pass by value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624828" y="1999561"/>
            <a:ext cx="4800600" cy="29963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 copy of the variable is passed to the subprogram</a:t>
            </a:r>
          </a:p>
          <a:p>
            <a:r>
              <a:rPr lang="en-GB" dirty="0" smtClean="0"/>
              <a:t>Any changes made to the variable are only made within the subprogram, they do not change the value of the original variable</a:t>
            </a:r>
          </a:p>
          <a:p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1252729" y="5150224"/>
            <a:ext cx="10284848" cy="16136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ARRAYS</a:t>
            </a:r>
            <a:r>
              <a:rPr lang="en-GB" dirty="0" smtClean="0"/>
              <a:t> </a:t>
            </a:r>
          </a:p>
          <a:p>
            <a:r>
              <a:rPr lang="en-GB" dirty="0" smtClean="0"/>
              <a:t>Arrays are </a:t>
            </a:r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always </a:t>
            </a:r>
            <a:r>
              <a:rPr lang="en-GB" dirty="0" smtClean="0"/>
              <a:t>passed by reference. This is because they usually contain a large amount of data therefore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is inefficient in terms of processor time to create a second 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is inefficient use of RAM to store a second copy</a:t>
            </a:r>
          </a:p>
        </p:txBody>
      </p:sp>
    </p:spTree>
    <p:extLst>
      <p:ext uri="{BB962C8B-B14F-4D97-AF65-F5344CB8AC3E}">
        <p14:creationId xmlns:p14="http://schemas.microsoft.com/office/powerpoint/2010/main" val="11567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Sqa</a:t>
            </a:r>
            <a:r>
              <a:rPr lang="en-GB" dirty="0" smtClean="0"/>
              <a:t> – what are they asking?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413"/>
            <a:ext cx="10178322" cy="5109882"/>
          </a:xfrm>
        </p:spPr>
        <p:txBody>
          <a:bodyPr>
            <a:normAutofit/>
          </a:bodyPr>
          <a:lstStyle/>
          <a:p>
            <a:r>
              <a:rPr lang="en-GB" dirty="0" smtClean="0"/>
              <a:t>Exam questions are checking your knowledge of functions</a:t>
            </a:r>
          </a:p>
          <a:p>
            <a:pPr lvl="1"/>
            <a:r>
              <a:rPr lang="en-GB" dirty="0" smtClean="0"/>
              <a:t>Can you identify actual/formal parameters?</a:t>
            </a:r>
          </a:p>
          <a:p>
            <a:pPr lvl="2"/>
            <a:r>
              <a:rPr lang="en-GB" dirty="0" smtClean="0"/>
              <a:t>Can you describe formal/actual parameters?</a:t>
            </a:r>
          </a:p>
          <a:p>
            <a:pPr lvl="1"/>
            <a:r>
              <a:rPr lang="en-GB" dirty="0" smtClean="0"/>
              <a:t>Can you spot errors in data flow?  </a:t>
            </a:r>
          </a:p>
          <a:p>
            <a:pPr lvl="2"/>
            <a:r>
              <a:rPr lang="en-GB" dirty="0" smtClean="0"/>
              <a:t>Are the parameters passed in the correct order? </a:t>
            </a:r>
          </a:p>
          <a:p>
            <a:pPr lvl="2"/>
            <a:r>
              <a:rPr lang="en-GB" dirty="0" smtClean="0"/>
              <a:t>Are they the correct variable type? </a:t>
            </a:r>
          </a:p>
          <a:p>
            <a:pPr lvl="2"/>
            <a:r>
              <a:rPr lang="en-GB" dirty="0" smtClean="0"/>
              <a:t>Are they being passed by value or reference?</a:t>
            </a:r>
          </a:p>
          <a:p>
            <a:pPr lvl="1"/>
            <a:r>
              <a:rPr lang="en-GB" dirty="0" smtClean="0"/>
              <a:t>Can you spot where functions are called?</a:t>
            </a:r>
          </a:p>
          <a:p>
            <a:pPr lvl="2"/>
            <a:r>
              <a:rPr lang="en-GB" dirty="0" smtClean="0"/>
              <a:t>Can you write code that calls functions?</a:t>
            </a:r>
          </a:p>
          <a:p>
            <a:pPr lvl="2"/>
            <a:r>
              <a:rPr lang="en-GB" dirty="0" smtClean="0"/>
              <a:t>Can you pass the correct parameters?</a:t>
            </a:r>
          </a:p>
          <a:p>
            <a:pPr lvl="1"/>
            <a:r>
              <a:rPr lang="en-GB" dirty="0" smtClean="0"/>
              <a:t>Can you use pre-defined functions?</a:t>
            </a:r>
          </a:p>
          <a:p>
            <a:pPr lvl="2"/>
            <a:r>
              <a:rPr lang="en-GB" dirty="0" smtClean="0"/>
              <a:t>Can you write code that uses pre-defined functions?</a:t>
            </a:r>
          </a:p>
          <a:p>
            <a:pPr lvl="2"/>
            <a:r>
              <a:rPr lang="en-GB" dirty="0" smtClean="0"/>
              <a:t>Can you read and explain code that uses pre-defined functions?</a:t>
            </a:r>
          </a:p>
        </p:txBody>
      </p:sp>
    </p:spTree>
    <p:extLst>
      <p:ext uri="{BB962C8B-B14F-4D97-AF65-F5344CB8AC3E}">
        <p14:creationId xmlns:p14="http://schemas.microsoft.com/office/powerpoint/2010/main" val="401701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51678" y="1559859"/>
            <a:ext cx="10486666" cy="503681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 OF INTEGER list) RETURNS INTEGER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upper INITIALLY length (list[])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position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max INITIALLY list[0]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index FROM 1 to (upper -1) 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____________________ 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SET_________________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SET ________________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END IF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 FOR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position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FUNCTION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marks TO [30, 35, 21, 42, 45, 56, 33]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names TO [“James”, “Cara”, “Lucy”, “Anita”, “David”, “Kerr”, “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Eilidh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result to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(marks)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 “The pupil that achieved the highest mark was “ &amp; __________) TO DISPLAY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34318" y="107578"/>
            <a:ext cx="6104026" cy="1452281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the actual and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Complete the missing lines of code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State the scope of the variable max, explain your answer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4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1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51678" y="1559859"/>
            <a:ext cx="10486666" cy="5036817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 OF INTEGER list) RETURNS INTEGER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upper INITIALLY length (list[])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position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max INITIALLY list[0]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index FROM 1 to (upper -1) DO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</a:t>
            </a:r>
            <a:r>
              <a:rPr lang="en-GB" sz="2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list(index) &gt; max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SET </a:t>
            </a:r>
            <a:r>
              <a:rPr lang="en-GB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max to list (index)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SET </a:t>
            </a:r>
            <a:r>
              <a:rPr lang="en-GB" sz="2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position to index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END IF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END FOR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position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FUNCTION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marks TO [30, 35, 21, 42, 45, 56, 33]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names TO [“James”, “Cara”, “Lucy”, “Anita”, “David”, “Kerr”, “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Eilidh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result to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(marks)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 “The pupil that achieved the highest mark was “ &amp; </a:t>
            </a:r>
            <a:r>
              <a:rPr lang="en-GB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names(result)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DISPLAY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34318" y="107578"/>
            <a:ext cx="6104026" cy="1452281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the actual and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Complete the missing lines of code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State the scope of the variable max, explain your answer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3672566" y="598199"/>
            <a:ext cx="1769806" cy="840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Formal parameter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50426" y="1438621"/>
            <a:ext cx="1090413" cy="242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6415549" y="3919741"/>
            <a:ext cx="1769806" cy="840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Actual parameter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940710" y="4760163"/>
            <a:ext cx="1554301" cy="971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8686331" y="2330245"/>
            <a:ext cx="2743669" cy="1877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Max is a local variable that is declared within the function.  It’s scope is lines 4 to 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1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51678" y="2407024"/>
            <a:ext cx="10486666" cy="41820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calcPay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(Integer hours, REAL rate) RETURNS REAL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wages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overtime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hours &gt; 35 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SET overtime to (hours – 35) * (rate * 1.5)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wages = (hours * rate) + overtime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wages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FUNCTION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pay to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calcPay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hourly_rate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hours_worked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 pay DISPLAY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34318" y="382385"/>
            <a:ext cx="6104026" cy="1761563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a formal parameter and explain what is meant by a formal parameter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function produces unexpected results, explain why.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function uses two local variables, identify these local variables and describe two benefits of using local variables</a:t>
            </a:r>
          </a:p>
        </p:txBody>
      </p:sp>
    </p:spTree>
    <p:extLst>
      <p:ext uri="{BB962C8B-B14F-4D97-AF65-F5344CB8AC3E}">
        <p14:creationId xmlns:p14="http://schemas.microsoft.com/office/powerpoint/2010/main" val="19595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6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2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51678" y="2407025"/>
            <a:ext cx="4382640" cy="3020382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calcPay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(Integer hours, REAL rate) RETURNS REAL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wages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DECLARE overtime INITIALLY 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hours &gt; 35 then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SET overtime to (hours – 35) * (rate * 1.5)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IF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wages = (hours * rate) + overtime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wages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FUNCTION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pay to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calPay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hourly_rate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hours_worked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SEND pay DISPLAY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34318" y="382385"/>
            <a:ext cx="6104026" cy="1761563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Identify a formal parameter and explain what is meant by a formal parameter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function produces unexpected results, explain why.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The function uses two local variables, identify these local variables and describe two benefits of using local variables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1084" y="2551471"/>
            <a:ext cx="492596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Formal parameter – hours, rate</a:t>
            </a:r>
          </a:p>
          <a:p>
            <a:r>
              <a:rPr lang="en-GB" dirty="0" smtClean="0"/>
              <a:t>	Formal </a:t>
            </a:r>
            <a:r>
              <a:rPr lang="en-GB" dirty="0"/>
              <a:t>parameters are placeholders for the </a:t>
            </a:r>
            <a:r>
              <a:rPr lang="en-GB" dirty="0" smtClean="0"/>
              <a:t>	actual parameters. They </a:t>
            </a:r>
            <a:r>
              <a:rPr lang="en-GB" dirty="0"/>
              <a:t>control data flow </a:t>
            </a:r>
            <a:r>
              <a:rPr lang="en-GB" dirty="0" smtClean="0"/>
              <a:t>	using </a:t>
            </a:r>
            <a:r>
              <a:rPr lang="en-GB" dirty="0"/>
              <a:t>pass by </a:t>
            </a:r>
            <a:r>
              <a:rPr lang="en-GB" dirty="0" err="1"/>
              <a:t>val</a:t>
            </a:r>
            <a:r>
              <a:rPr lang="en-GB" dirty="0"/>
              <a:t>/pass by </a:t>
            </a:r>
            <a:r>
              <a:rPr lang="en-GB" dirty="0" smtClean="0"/>
              <a:t>ref</a:t>
            </a:r>
          </a:p>
          <a:p>
            <a:pPr marL="342900" indent="-342900">
              <a:buAutoNum type="arabicPeriod" startAt="2"/>
            </a:pPr>
            <a:r>
              <a:rPr lang="en-GB" dirty="0" smtClean="0"/>
              <a:t>Formal parameters and actual parameter do not match – </a:t>
            </a:r>
            <a:r>
              <a:rPr lang="en-GB" dirty="0" err="1" smtClean="0"/>
              <a:t>hourly_rate</a:t>
            </a:r>
            <a:r>
              <a:rPr lang="en-GB" dirty="0" smtClean="0"/>
              <a:t> is passed into hours and </a:t>
            </a:r>
            <a:r>
              <a:rPr lang="en-GB" dirty="0" err="1" smtClean="0"/>
              <a:t>hours_worked</a:t>
            </a:r>
            <a:r>
              <a:rPr lang="en-GB" dirty="0" smtClean="0"/>
              <a:t> is passed into rate</a:t>
            </a:r>
          </a:p>
          <a:p>
            <a:pPr marL="342900" indent="-342900">
              <a:buAutoNum type="arabicPeriod" startAt="2"/>
            </a:pPr>
            <a:r>
              <a:rPr lang="en-GB" dirty="0" smtClean="0"/>
              <a:t>Local variables – wages, overtime</a:t>
            </a:r>
          </a:p>
          <a:p>
            <a:r>
              <a:rPr lang="en-GB" dirty="0"/>
              <a:t>	</a:t>
            </a:r>
            <a:r>
              <a:rPr lang="en-GB" dirty="0" smtClean="0"/>
              <a:t>Local variable place less demand on system resources as they only exist in RAM while the function is being executed</a:t>
            </a:r>
          </a:p>
          <a:p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32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5678" y="1289165"/>
            <a:ext cx="8527322" cy="212713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calcAverage(INTEGER sum,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mean INITIALLY 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SET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 TO sum/items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TO calcAverage(total, no_of_pupils)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405218" y="3416300"/>
            <a:ext cx="10202582" cy="3314700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State a formal parameter in the above code. </a:t>
            </a:r>
          </a:p>
          <a:p>
            <a:endParaRPr lang="en-GB" dirty="0" smtClean="0"/>
          </a:p>
          <a:p>
            <a:r>
              <a:rPr lang="en-GB" dirty="0" smtClean="0"/>
              <a:t>2.  The </a:t>
            </a:r>
            <a:r>
              <a:rPr lang="en-GB" dirty="0"/>
              <a:t>program has three variables called </a:t>
            </a:r>
            <a:r>
              <a:rPr lang="en-GB" dirty="0" smtClean="0"/>
              <a:t>average, total and no_of_pupils which </a:t>
            </a:r>
            <a:r>
              <a:rPr lang="en-GB" dirty="0"/>
              <a:t>contain the values </a:t>
            </a:r>
            <a:r>
              <a:rPr lang="en-GB" dirty="0" smtClean="0"/>
              <a:t>shown </a:t>
            </a:r>
            <a:r>
              <a:rPr lang="en-GB" dirty="0"/>
              <a:t>below</a:t>
            </a:r>
            <a:r>
              <a:rPr lang="en-GB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defTabSz="355600"/>
            <a:r>
              <a:rPr lang="en-GB" dirty="0"/>
              <a:t>	</a:t>
            </a:r>
            <a:r>
              <a:rPr lang="en-GB" dirty="0" smtClean="0"/>
              <a:t>Explain </a:t>
            </a:r>
            <a:r>
              <a:rPr lang="en-GB" dirty="0"/>
              <a:t>what is meant by an actual parameter, by referring to the line of code used to call the function</a:t>
            </a:r>
            <a:r>
              <a:rPr lang="en-GB" dirty="0" smtClean="0"/>
              <a:t>.</a:t>
            </a:r>
          </a:p>
          <a:p>
            <a:pPr defTabSz="355600"/>
            <a:endParaRPr lang="en-GB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GB" dirty="0"/>
              <a:t>State the values contained in </a:t>
            </a:r>
            <a:r>
              <a:rPr lang="en-GB" dirty="0" smtClean="0"/>
              <a:t>average and total after </a:t>
            </a:r>
            <a:r>
              <a:rPr lang="en-GB" dirty="0"/>
              <a:t>the execution of the line of code used to call the function</a:t>
            </a:r>
            <a:r>
              <a:rPr lang="en-GB" dirty="0" smtClean="0"/>
              <a:t>. 	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643365"/>
              </p:ext>
            </p:extLst>
          </p:nvPr>
        </p:nvGraphicFramePr>
        <p:xfrm>
          <a:off x="3242609" y="4403090"/>
          <a:ext cx="35941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42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Average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No_of_pupils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2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263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2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</p:spPr>
        <p:txBody>
          <a:bodyPr>
            <a:normAutofit/>
          </a:bodyPr>
          <a:lstStyle/>
          <a:p>
            <a:r>
              <a:rPr lang="en-GB" dirty="0" smtClean="0"/>
              <a:t>Question 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05678" y="1289166"/>
            <a:ext cx="4290438" cy="145657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calcAverage(INTEGER sum,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 mean INITIALLY 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SET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 TO sum/items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TO calcAverage(total, no_of_pupils)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1325420" y="2745740"/>
            <a:ext cx="10202582" cy="3861537"/>
          </a:xfrm>
          <a:prstGeom prst="foldedCorne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State a formal parameter in the above code.  - 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sum, items</a:t>
            </a:r>
          </a:p>
          <a:p>
            <a:endParaRPr lang="en-GB" dirty="0" smtClean="0"/>
          </a:p>
          <a:p>
            <a:r>
              <a:rPr lang="en-GB" dirty="0" smtClean="0"/>
              <a:t>2.  The </a:t>
            </a:r>
            <a:r>
              <a:rPr lang="en-GB" dirty="0"/>
              <a:t>program has three variables called </a:t>
            </a:r>
            <a:r>
              <a:rPr lang="en-GB" dirty="0" smtClean="0"/>
              <a:t>average, total and no_of_pupils which </a:t>
            </a:r>
            <a:r>
              <a:rPr lang="en-GB" dirty="0"/>
              <a:t>contain the values </a:t>
            </a:r>
            <a:r>
              <a:rPr lang="en-GB" dirty="0" smtClean="0"/>
              <a:t>shown </a:t>
            </a:r>
            <a:r>
              <a:rPr lang="en-GB" dirty="0"/>
              <a:t>below</a:t>
            </a:r>
            <a:r>
              <a:rPr lang="en-GB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defTabSz="355600"/>
            <a:r>
              <a:rPr lang="en-GB" dirty="0"/>
              <a:t>	</a:t>
            </a:r>
            <a:r>
              <a:rPr lang="en-GB" dirty="0" smtClean="0"/>
              <a:t>Explain </a:t>
            </a:r>
            <a:r>
              <a:rPr lang="en-GB" dirty="0"/>
              <a:t>what is meant by an actual parameter, by referring to the line of code used to call the function</a:t>
            </a:r>
            <a:r>
              <a:rPr lang="en-GB" dirty="0" smtClean="0"/>
              <a:t>.</a:t>
            </a:r>
          </a:p>
          <a:p>
            <a:pPr defTabSz="355600"/>
            <a:r>
              <a:rPr lang="en-GB" dirty="0"/>
              <a:t>	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Actual parameters are the variables passed when the function is called.  Total is the actual parameter, its 	value 263 is passed into the formal parameter sum.</a:t>
            </a:r>
          </a:p>
          <a:p>
            <a:pPr defTabSz="355600"/>
            <a:endParaRPr lang="en-GB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GB" dirty="0" smtClean="0"/>
              <a:t>State the values contained in average and total after the execution of the line of code used to call the function. 	</a:t>
            </a:r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Average = 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15.47  Total = 263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06464"/>
              </p:ext>
            </p:extLst>
          </p:nvPr>
        </p:nvGraphicFramePr>
        <p:xfrm>
          <a:off x="3316351" y="3696355"/>
          <a:ext cx="35941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42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Average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Total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No_of_pupils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23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263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8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about functions?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They always return a value</a:t>
            </a:r>
          </a:p>
          <a:p>
            <a:pPr lvl="1"/>
            <a:r>
              <a:rPr lang="en-GB" dirty="0" smtClean="0"/>
              <a:t>They are called using an assignment command e.g. area = </a:t>
            </a:r>
            <a:r>
              <a:rPr lang="en-GB" dirty="0" err="1" smtClean="0"/>
              <a:t>calc_area</a:t>
            </a:r>
            <a:r>
              <a:rPr lang="en-GB" dirty="0" smtClean="0"/>
              <a:t>(</a:t>
            </a:r>
            <a:r>
              <a:rPr lang="en-GB" dirty="0" err="1" smtClean="0"/>
              <a:t>l,b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There are two types of functions</a:t>
            </a:r>
          </a:p>
          <a:p>
            <a:pPr lvl="1"/>
            <a:r>
              <a:rPr lang="en-GB" dirty="0" smtClean="0"/>
              <a:t>Pre-defined functions</a:t>
            </a:r>
          </a:p>
          <a:p>
            <a:pPr lvl="1"/>
            <a:r>
              <a:rPr lang="en-GB" dirty="0" smtClean="0"/>
              <a:t>User defined functions</a:t>
            </a:r>
          </a:p>
          <a:p>
            <a:r>
              <a:rPr lang="en-GB" dirty="0" smtClean="0"/>
              <a:t>Parameters are passed into functions to allow the function to access variables within the program</a:t>
            </a:r>
          </a:p>
          <a:p>
            <a:pPr lvl="1"/>
            <a:r>
              <a:rPr lang="en-GB" dirty="0" smtClean="0"/>
              <a:t>Actual parameters</a:t>
            </a:r>
          </a:p>
          <a:p>
            <a:pPr lvl="1"/>
            <a:r>
              <a:rPr lang="en-GB" dirty="0" smtClean="0"/>
              <a:t>Formal parameters</a:t>
            </a:r>
          </a:p>
          <a:p>
            <a:r>
              <a:rPr lang="en-GB" dirty="0" smtClean="0"/>
              <a:t>Functions may use local variables </a:t>
            </a:r>
          </a:p>
          <a:p>
            <a:r>
              <a:rPr lang="en-GB" dirty="0" smtClean="0"/>
              <a:t>They can be reused</a:t>
            </a:r>
          </a:p>
          <a:p>
            <a:endParaRPr lang="en-GB" dirty="0"/>
          </a:p>
        </p:txBody>
      </p:sp>
      <p:pic>
        <p:nvPicPr>
          <p:cNvPr id="4" name="Picture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4" r="22644"/>
          <a:stretch>
            <a:fillRect/>
          </a:stretch>
        </p:blipFill>
        <p:spPr>
          <a:xfrm>
            <a:off x="9345218" y="382385"/>
            <a:ext cx="2273041" cy="233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4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Pre-defined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0919"/>
            <a:ext cx="10178322" cy="1842246"/>
          </a:xfrm>
        </p:spPr>
        <p:txBody>
          <a:bodyPr/>
          <a:lstStyle/>
          <a:p>
            <a:r>
              <a:rPr lang="en-ZA" dirty="0"/>
              <a:t>These are available for programmers to use, they are built in to the programming </a:t>
            </a:r>
            <a:r>
              <a:rPr lang="en-ZA" dirty="0" smtClean="0"/>
              <a:t>language.</a:t>
            </a:r>
          </a:p>
          <a:p>
            <a:r>
              <a:rPr lang="en-ZA" dirty="0" smtClean="0"/>
              <a:t>These </a:t>
            </a:r>
            <a:r>
              <a:rPr lang="en-ZA" dirty="0"/>
              <a:t>save the programmer time because they are</a:t>
            </a:r>
          </a:p>
          <a:p>
            <a:pPr marL="742950" lvl="1" indent="-285750"/>
            <a:r>
              <a:rPr lang="en-ZA" dirty="0"/>
              <a:t>Pre-written – programmer doesn’t need to spend time writing the code</a:t>
            </a:r>
          </a:p>
          <a:p>
            <a:pPr marL="742950" lvl="1" indent="-285750"/>
            <a:r>
              <a:rPr lang="en-ZA" dirty="0"/>
              <a:t>Pre-tested – programmer doesn’t need to spend time testing the code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20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Pre-Defined Functions for N5</a:t>
            </a:r>
            <a:br>
              <a:rPr lang="en-GB" b="1" dirty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30655"/>
              </p:ext>
            </p:extLst>
          </p:nvPr>
        </p:nvGraphicFramePr>
        <p:xfrm>
          <a:off x="1546263" y="1494427"/>
          <a:ext cx="9269782" cy="490852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75314">
                  <a:extLst>
                    <a:ext uri="{9D8B030D-6E8A-4147-A177-3AD203B41FA5}">
                      <a16:colId xmlns:a16="http://schemas.microsoft.com/office/drawing/2014/main" val="370453624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94204860"/>
                    </a:ext>
                  </a:extLst>
                </a:gridCol>
                <a:gridCol w="3500846">
                  <a:extLst>
                    <a:ext uri="{9D8B030D-6E8A-4147-A177-3AD203B41FA5}">
                      <a16:colId xmlns:a16="http://schemas.microsoft.com/office/drawing/2014/main" val="3263529994"/>
                    </a:ext>
                  </a:extLst>
                </a:gridCol>
                <a:gridCol w="2207622">
                  <a:extLst>
                    <a:ext uri="{9D8B030D-6E8A-4147-A177-3AD203B41FA5}">
                      <a16:colId xmlns:a16="http://schemas.microsoft.com/office/drawing/2014/main" val="2763694260"/>
                    </a:ext>
                  </a:extLst>
                </a:gridCol>
              </a:tblGrid>
              <a:tr h="20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Function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Purpose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Example 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Description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2918709654"/>
                  </a:ext>
                </a:extLst>
              </a:tr>
              <a:tr h="41753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ROUND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Round a numeric value to a specified number of decimal places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Math.round(average, 0)</a:t>
                      </a:r>
                      <a:endParaRPr lang="en-GB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Rounds average to 0 decimal places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1392306388"/>
                  </a:ext>
                </a:extLst>
              </a:tr>
              <a:tr h="4175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Math.round</a:t>
                      </a:r>
                      <a:r>
                        <a:rPr lang="en-GB" sz="1600" dirty="0">
                          <a:effectLst/>
                        </a:rPr>
                        <a:t>(weight, 2)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Rounds weight to 2 decimal places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3109653881"/>
                  </a:ext>
                </a:extLst>
              </a:tr>
              <a:tr h="835066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RANDOM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Generates a random number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Randomize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RandomNumber</a:t>
                      </a:r>
                      <a:r>
                        <a:rPr lang="en-GB" sz="1600" dirty="0">
                          <a:effectLst/>
                        </a:rPr>
                        <a:t> = </a:t>
                      </a:r>
                      <a:r>
                        <a:rPr lang="en-GB" sz="1600" dirty="0" err="1">
                          <a:effectLst/>
                        </a:rPr>
                        <a:t>Int</a:t>
                      </a:r>
                      <a:r>
                        <a:rPr lang="en-GB" sz="1600" dirty="0">
                          <a:effectLst/>
                        </a:rPr>
                        <a:t> ( RND * 10)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Generates a random number between 0 and 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1797755574"/>
                  </a:ext>
                </a:extLst>
              </a:tr>
              <a:tr h="8350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Randomize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RandomNumber</a:t>
                      </a:r>
                      <a:r>
                        <a:rPr lang="en-GB" sz="1600" dirty="0">
                          <a:effectLst/>
                        </a:rPr>
                        <a:t> = </a:t>
                      </a:r>
                      <a:r>
                        <a:rPr lang="en-GB" sz="1600" dirty="0" err="1">
                          <a:effectLst/>
                        </a:rPr>
                        <a:t>Int</a:t>
                      </a:r>
                      <a:r>
                        <a:rPr lang="en-GB" sz="1600" dirty="0">
                          <a:effectLst/>
                        </a:rPr>
                        <a:t> ( RND * 9) + 1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Generates a random number between 1 and 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1617242170"/>
                  </a:ext>
                </a:extLst>
              </a:tr>
              <a:tr h="8350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Randomize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RandomNumber</a:t>
                      </a:r>
                      <a:r>
                        <a:rPr lang="en-GB" sz="1600" dirty="0">
                          <a:effectLst/>
                        </a:rPr>
                        <a:t> = </a:t>
                      </a:r>
                      <a:r>
                        <a:rPr lang="en-GB" sz="1600" dirty="0" err="1">
                          <a:effectLst/>
                        </a:rPr>
                        <a:t>Int</a:t>
                      </a:r>
                      <a:r>
                        <a:rPr lang="en-GB" sz="1600" dirty="0">
                          <a:effectLst/>
                        </a:rPr>
                        <a:t>(</a:t>
                      </a:r>
                      <a:r>
                        <a:rPr lang="en-GB" sz="1600" dirty="0" err="1">
                          <a:effectLst/>
                        </a:rPr>
                        <a:t>Rnd</a:t>
                      </a:r>
                      <a:r>
                        <a:rPr lang="en-GB" sz="1600" dirty="0">
                          <a:effectLst/>
                        </a:rPr>
                        <a:t>  * 50)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Generates a random number between 0 and 50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4083374673"/>
                  </a:ext>
                </a:extLst>
              </a:tr>
              <a:tr h="5167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LENGTH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Returns the length of a string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LEN(“Jessica”) returns 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Returns the number of characters the string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Checks if the number of characters in ID IS NOT equal to 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extLst>
                  <a:ext uri="{0D108BD9-81ED-4DB2-BD59-A6C34878D82A}">
                    <a16:rowId xmlns:a16="http://schemas.microsoft.com/office/drawing/2014/main" val="2839351744"/>
                  </a:ext>
                </a:extLst>
              </a:tr>
              <a:tr h="5270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If LEN(ID) &lt;&gt; 5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74" marR="60974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338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9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6714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Pre-Defined Functions for </a:t>
            </a:r>
            <a:r>
              <a:rPr lang="en-GB" b="1" dirty="0" smtClean="0"/>
              <a:t>Higher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19374"/>
              </p:ext>
            </p:extLst>
          </p:nvPr>
        </p:nvGraphicFramePr>
        <p:xfrm>
          <a:off x="1389941" y="1436914"/>
          <a:ext cx="10131499" cy="496824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666768">
                  <a:extLst>
                    <a:ext uri="{9D8B030D-6E8A-4147-A177-3AD203B41FA5}">
                      <a16:colId xmlns:a16="http://schemas.microsoft.com/office/drawing/2014/main" val="3405175837"/>
                    </a:ext>
                  </a:extLst>
                </a:gridCol>
                <a:gridCol w="1267097">
                  <a:extLst>
                    <a:ext uri="{9D8B030D-6E8A-4147-A177-3AD203B41FA5}">
                      <a16:colId xmlns:a16="http://schemas.microsoft.com/office/drawing/2014/main" val="4176041003"/>
                    </a:ext>
                  </a:extLst>
                </a:gridCol>
                <a:gridCol w="3030583">
                  <a:extLst>
                    <a:ext uri="{9D8B030D-6E8A-4147-A177-3AD203B41FA5}">
                      <a16:colId xmlns:a16="http://schemas.microsoft.com/office/drawing/2014/main" val="365539889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864932361"/>
                    </a:ext>
                  </a:extLst>
                </a:gridCol>
                <a:gridCol w="1972491">
                  <a:extLst>
                    <a:ext uri="{9D8B030D-6E8A-4147-A177-3AD203B41FA5}">
                      <a16:colId xmlns:a16="http://schemas.microsoft.com/office/drawing/2014/main" val="2054840492"/>
                    </a:ext>
                  </a:extLst>
                </a:gridCol>
              </a:tblGrid>
              <a:tr h="207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Function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Purpose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Example 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Notes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3688553247"/>
                  </a:ext>
                </a:extLst>
              </a:tr>
              <a:tr h="539932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MID$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Substring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Mid$(string, start, number of characters</a:t>
                      </a:r>
                      <a:r>
                        <a:rPr lang="en-GB" sz="1600" dirty="0" smtClean="0">
                          <a:effectLst/>
                        </a:rPr>
                        <a:t>)</a:t>
                      </a:r>
                      <a:endParaRPr lang="en-GB" sz="1600" dirty="0">
                        <a:effectLst/>
                      </a:endParaRPr>
                    </a:p>
                  </a:txBody>
                  <a:tcPr marL="53911" marR="53911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Extracts a substring from a string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1680892413"/>
                  </a:ext>
                </a:extLst>
              </a:tr>
              <a:tr h="4223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Mid$(“Word”, 2, 3) returns ord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599746"/>
                  </a:ext>
                </a:extLst>
              </a:tr>
              <a:tr h="3789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Mid$(“</a:t>
                      </a:r>
                      <a:r>
                        <a:rPr lang="en-GB" sz="1600" dirty="0" smtClean="0">
                          <a:effectLst/>
                        </a:rPr>
                        <a:t>computer”, </a:t>
                      </a:r>
                      <a:r>
                        <a:rPr lang="en-GB" sz="1600" dirty="0">
                          <a:effectLst/>
                        </a:rPr>
                        <a:t>4, 3) returns </a:t>
                      </a:r>
                      <a:r>
                        <a:rPr lang="en-GB" sz="1600" dirty="0" smtClean="0">
                          <a:effectLst/>
                        </a:rPr>
                        <a:t>put</a:t>
                      </a:r>
                      <a:endParaRPr lang="en-GB" sz="1600" dirty="0">
                        <a:effectLst/>
                      </a:endParaRPr>
                    </a:p>
                  </a:txBody>
                  <a:tcPr marL="53911" marR="5391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462378"/>
                  </a:ext>
                </a:extLst>
              </a:tr>
              <a:tr h="648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ASC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ASCII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Asc</a:t>
                      </a:r>
                      <a:r>
                        <a:rPr lang="en-GB" sz="1600" dirty="0">
                          <a:effectLst/>
                        </a:rPr>
                        <a:t>(“A”) returns 65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Returns the ASCII value of a character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A-Z (upper case)</a:t>
                      </a:r>
                      <a:endParaRPr lang="en-GB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ASCII values between 65 and 90</a:t>
                      </a:r>
                      <a:endParaRPr lang="en-GB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 – z(lower case)</a:t>
                      </a:r>
                      <a:endParaRPr lang="en-GB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ASCII values between 97 and 122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4120193799"/>
                  </a:ext>
                </a:extLst>
              </a:tr>
              <a:tr h="806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CHARACTER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CHR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Chr</a:t>
                      </a:r>
                      <a:r>
                        <a:rPr lang="en-GB" sz="1600" dirty="0">
                          <a:effectLst/>
                        </a:rPr>
                        <a:t>(97) returns 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Takes an ASCII value and returns the corresponding character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74200"/>
                  </a:ext>
                </a:extLst>
              </a:tr>
              <a:tr h="605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INTEGER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INT(3.7556) returns 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Returns the whole number part of a real number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248968696"/>
                  </a:ext>
                </a:extLst>
              </a:tr>
              <a:tr h="4033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CONVERSION INTEGER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CINT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CINT(3.7556) returns 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Rounds a real number to the nearest integer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405551242"/>
                  </a:ext>
                </a:extLst>
              </a:tr>
              <a:tr h="28993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MODULUS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MOD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First MOD second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Returns the remainder of first divided by second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11" marR="53911" marT="0" marB="0"/>
                </a:tc>
                <a:extLst>
                  <a:ext uri="{0D108BD9-81ED-4DB2-BD59-A6C34878D82A}">
                    <a16:rowId xmlns:a16="http://schemas.microsoft.com/office/drawing/2014/main" val="2955086117"/>
                  </a:ext>
                </a:extLst>
              </a:tr>
              <a:tr h="3151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MOD 3 returns 1</a:t>
                      </a:r>
                    </a:p>
                  </a:txBody>
                  <a:tcPr marL="53911" marR="53911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23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4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USEFUL FUNCTIONS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00864"/>
              </p:ext>
            </p:extLst>
          </p:nvPr>
        </p:nvGraphicFramePr>
        <p:xfrm>
          <a:off x="1525496" y="1640293"/>
          <a:ext cx="8990104" cy="313588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430275">
                  <a:extLst>
                    <a:ext uri="{9D8B030D-6E8A-4147-A177-3AD203B41FA5}">
                      <a16:colId xmlns:a16="http://schemas.microsoft.com/office/drawing/2014/main" val="2878528344"/>
                    </a:ext>
                  </a:extLst>
                </a:gridCol>
                <a:gridCol w="2048926">
                  <a:extLst>
                    <a:ext uri="{9D8B030D-6E8A-4147-A177-3AD203B41FA5}">
                      <a16:colId xmlns:a16="http://schemas.microsoft.com/office/drawing/2014/main" val="4289149288"/>
                    </a:ext>
                  </a:extLst>
                </a:gridCol>
                <a:gridCol w="3744588">
                  <a:extLst>
                    <a:ext uri="{9D8B030D-6E8A-4147-A177-3AD203B41FA5}">
                      <a16:colId xmlns:a16="http://schemas.microsoft.com/office/drawing/2014/main" val="3045424143"/>
                    </a:ext>
                  </a:extLst>
                </a:gridCol>
                <a:gridCol w="1766315">
                  <a:extLst>
                    <a:ext uri="{9D8B030D-6E8A-4147-A177-3AD203B41FA5}">
                      <a16:colId xmlns:a16="http://schemas.microsoft.com/office/drawing/2014/main" val="1703985278"/>
                    </a:ext>
                  </a:extLst>
                </a:gridCol>
              </a:tblGrid>
              <a:tr h="392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Function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Purpose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Example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Description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302992"/>
                  </a:ext>
                </a:extLst>
              </a:tr>
              <a:tr h="78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LCASE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Converts a string to lower case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Name = LCASE(JENNIFER)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Name would now store jennifer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154130"/>
                  </a:ext>
                </a:extLst>
              </a:tr>
              <a:tr h="78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UCASE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Converts a string to upper case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Name = UCASE(Jennifer)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Name would now store JENNIFER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17920"/>
                  </a:ext>
                </a:extLst>
              </a:tr>
              <a:tr h="78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SQRT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Returns the square root of a numeric value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Number = SQRT(49)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Number would store the value 7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056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5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defined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written by the programmer to perform a specific task</a:t>
            </a:r>
          </a:p>
          <a:p>
            <a:r>
              <a:rPr lang="en-GB" dirty="0" smtClean="0"/>
              <a:t>They can be reused in many programs</a:t>
            </a:r>
          </a:p>
          <a:p>
            <a:r>
              <a:rPr lang="en-GB" dirty="0" smtClean="0"/>
              <a:t>You have created functions for standard algorithms such as</a:t>
            </a:r>
          </a:p>
          <a:p>
            <a:pPr lvl="1"/>
            <a:r>
              <a:rPr lang="en-GB" dirty="0" smtClean="0"/>
              <a:t>Find max/min</a:t>
            </a:r>
          </a:p>
          <a:p>
            <a:pPr lvl="1"/>
            <a:r>
              <a:rPr lang="en-GB" dirty="0" smtClean="0"/>
              <a:t>Linear search</a:t>
            </a:r>
          </a:p>
          <a:p>
            <a:pPr lvl="1"/>
            <a:r>
              <a:rPr lang="en-GB" dirty="0" smtClean="0"/>
              <a:t>Counting occurrences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0593"/>
            <a:ext cx="10178322" cy="1292265"/>
          </a:xfrm>
        </p:spPr>
        <p:txBody>
          <a:bodyPr>
            <a:normAutofit/>
          </a:bodyPr>
          <a:lstStyle/>
          <a:p>
            <a:r>
              <a:rPr lang="en-GB" dirty="0" smtClean="0"/>
              <a:t>Formal parameters are the parameters used in the function code</a:t>
            </a:r>
          </a:p>
          <a:p>
            <a:r>
              <a:rPr lang="en-GB" dirty="0" smtClean="0"/>
              <a:t>Actual parameters are used when the function is called</a:t>
            </a:r>
          </a:p>
          <a:p>
            <a:r>
              <a:rPr lang="en-GB" dirty="0" smtClean="0"/>
              <a:t>The actual and formal parameters usually have different names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757007"/>
            <a:ext cx="3953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Area = </a:t>
            </a:r>
            <a:r>
              <a:rPr lang="en-GB" dirty="0" err="1" smtClean="0"/>
              <a:t>calc_area</a:t>
            </a:r>
            <a:r>
              <a:rPr lang="en-GB" dirty="0" smtClean="0"/>
              <a:t>(length, breadth)</a:t>
            </a:r>
          </a:p>
          <a:p>
            <a:endParaRPr lang="en-GB" dirty="0"/>
          </a:p>
          <a:p>
            <a:r>
              <a:rPr lang="en-GB" dirty="0" smtClean="0"/>
              <a:t>Function </a:t>
            </a:r>
            <a:r>
              <a:rPr lang="en-GB" dirty="0" err="1" smtClean="0"/>
              <a:t>calc_area</a:t>
            </a:r>
            <a:r>
              <a:rPr lang="en-GB" dirty="0" smtClean="0"/>
              <a:t>(l, b)</a:t>
            </a:r>
          </a:p>
          <a:p>
            <a:r>
              <a:rPr lang="en-GB" dirty="0" smtClean="0"/>
              <a:t>	Dim a as single</a:t>
            </a:r>
          </a:p>
          <a:p>
            <a:r>
              <a:rPr lang="en-GB" dirty="0" smtClean="0"/>
              <a:t>	A = l * b</a:t>
            </a:r>
          </a:p>
          <a:p>
            <a:r>
              <a:rPr lang="en-GB" dirty="0" smtClean="0"/>
              <a:t>	Return a</a:t>
            </a:r>
          </a:p>
          <a:p>
            <a:r>
              <a:rPr lang="en-GB" dirty="0" smtClean="0"/>
              <a:t>End function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5499846" y="2711333"/>
            <a:ext cx="2756647" cy="4388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Actual parameters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5526741" y="3396562"/>
            <a:ext cx="2756647" cy="43886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Formal parameters</a:t>
            </a:r>
            <a:endParaRPr lang="en-GB" dirty="0"/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 flipV="1">
            <a:off x="4948517" y="2930767"/>
            <a:ext cx="551329" cy="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576918" y="3835431"/>
            <a:ext cx="1922929" cy="288755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975910" y="1064567"/>
            <a:ext cx="2554942" cy="272975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REMEMBER</a:t>
            </a:r>
          </a:p>
          <a:p>
            <a:pPr algn="ctr"/>
            <a:r>
              <a:rPr lang="en-GB" dirty="0" smtClean="0"/>
              <a:t>FUNCTION STARTS WITH </a:t>
            </a:r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</a:t>
            </a:r>
            <a:r>
              <a:rPr lang="en-GB" dirty="0" smtClean="0"/>
              <a:t> – </a:t>
            </a:r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</a:t>
            </a:r>
            <a:r>
              <a:rPr lang="en-GB" dirty="0" smtClean="0"/>
              <a:t>ORMAL PARAMTERS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5553636" y="3968733"/>
            <a:ext cx="2756647" cy="438869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Local variable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85897" y="3507992"/>
            <a:ext cx="1713949" cy="29740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ded Corner 6"/>
          <p:cNvSpPr/>
          <p:nvPr/>
        </p:nvSpPr>
        <p:spPr>
          <a:xfrm>
            <a:off x="1251678" y="5089690"/>
            <a:ext cx="4100251" cy="16203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FORMAL PARAMETERS</a:t>
            </a:r>
          </a:p>
          <a:p>
            <a:r>
              <a:rPr lang="en-GB" dirty="0" smtClean="0"/>
              <a:t>Formal parameters are placeholders for the actual parameters</a:t>
            </a:r>
          </a:p>
          <a:p>
            <a:r>
              <a:rPr lang="en-GB" dirty="0" smtClean="0"/>
              <a:t>They control data flow using pass by </a:t>
            </a:r>
            <a:r>
              <a:rPr lang="en-GB" dirty="0" err="1" smtClean="0"/>
              <a:t>val</a:t>
            </a:r>
            <a:r>
              <a:rPr lang="en-GB" dirty="0" smtClean="0"/>
              <a:t>/pass by ref</a:t>
            </a:r>
            <a:endParaRPr lang="en-GB" dirty="0"/>
          </a:p>
        </p:txBody>
      </p:sp>
      <p:sp>
        <p:nvSpPr>
          <p:cNvPr id="16" name="Folded Corner 15"/>
          <p:cNvSpPr/>
          <p:nvPr/>
        </p:nvSpPr>
        <p:spPr>
          <a:xfrm>
            <a:off x="6260157" y="5101306"/>
            <a:ext cx="4100251" cy="1620392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ACTUAL PARAMETERS</a:t>
            </a:r>
          </a:p>
          <a:p>
            <a:r>
              <a:rPr lang="en-GB" dirty="0" smtClean="0"/>
              <a:t>Actual parameters are the variables/parameters passed when the function is called</a:t>
            </a:r>
          </a:p>
        </p:txBody>
      </p:sp>
    </p:spTree>
    <p:extLst>
      <p:ext uri="{BB962C8B-B14F-4D97-AF65-F5344CB8AC3E}">
        <p14:creationId xmlns:p14="http://schemas.microsoft.com/office/powerpoint/2010/main" val="13338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52728" y="1290092"/>
            <a:ext cx="4800600" cy="63252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Global variables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57300" y="2084294"/>
            <a:ext cx="4800600" cy="38212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GB" dirty="0" smtClean="0"/>
              <a:t>Global variables exist throughout the whole program</a:t>
            </a:r>
          </a:p>
          <a:p>
            <a:r>
              <a:rPr lang="en-GB" dirty="0" smtClean="0"/>
              <a:t>They can be accessed and changed by any part of the program (scope)</a:t>
            </a:r>
          </a:p>
          <a:p>
            <a:r>
              <a:rPr lang="en-GB" dirty="0" smtClean="0"/>
              <a:t>The use of global variables should be avoided as</a:t>
            </a:r>
          </a:p>
          <a:p>
            <a:pPr lvl="1"/>
            <a:r>
              <a:rPr lang="en-GB" dirty="0" smtClean="0"/>
              <a:t>They place </a:t>
            </a:r>
            <a:r>
              <a:rPr lang="en-GB" dirty="0"/>
              <a:t>greater demand on system resources - it needs to be retained in memory (RAM) throughout the entire execution of a program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They are susceptible </a:t>
            </a:r>
            <a:r>
              <a:rPr lang="en-GB" dirty="0"/>
              <a:t>to accidental or unintentional change that can have a knock on effect elsewhere in the program.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624828" y="1290092"/>
            <a:ext cx="4800600" cy="63252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Local variables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33864" y="2084294"/>
            <a:ext cx="4800600" cy="38212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Local variables are declared within a subprogram</a:t>
            </a:r>
          </a:p>
          <a:p>
            <a:r>
              <a:rPr lang="en-GB" dirty="0" smtClean="0"/>
              <a:t>They can only be accessed by code within the subprogram (scope)</a:t>
            </a:r>
          </a:p>
          <a:p>
            <a:r>
              <a:rPr lang="en-GB" dirty="0" smtClean="0"/>
              <a:t>They place less demand on system resources as the variable only exists in RAM while the subprogram is being executed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375</TotalTime>
  <Words>1871</Words>
  <Application>Microsoft Office PowerPoint</Application>
  <PresentationFormat>Widescreen</PresentationFormat>
  <Paragraphs>301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Impact</vt:lpstr>
      <vt:lpstr>Times New Roman</vt:lpstr>
      <vt:lpstr>Badge</vt:lpstr>
      <vt:lpstr>functions</vt:lpstr>
      <vt:lpstr>What do we know about functions?</vt:lpstr>
      <vt:lpstr>Pre-defined functions</vt:lpstr>
      <vt:lpstr>Pre-Defined Functions for N5 </vt:lpstr>
      <vt:lpstr>Pre-Defined Functions for Higher </vt:lpstr>
      <vt:lpstr>OTHER USEFUL FUNCTIONS</vt:lpstr>
      <vt:lpstr>User defined functions</vt:lpstr>
      <vt:lpstr>parameters</vt:lpstr>
      <vt:lpstr>variables</vt:lpstr>
      <vt:lpstr>Parameter passing</vt:lpstr>
      <vt:lpstr>Sqa – what are they asking?</vt:lpstr>
      <vt:lpstr>Question 1</vt:lpstr>
      <vt:lpstr>Question 1</vt:lpstr>
      <vt:lpstr>Question 2</vt:lpstr>
      <vt:lpstr>Question 2</vt:lpstr>
      <vt:lpstr>Question 3</vt:lpstr>
      <vt:lpstr>Question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Lynsey Melrose</dc:creator>
  <cp:lastModifiedBy>Lynsey Melrose</cp:lastModifiedBy>
  <cp:revision>38</cp:revision>
  <cp:lastPrinted>2020-03-05T16:47:02Z</cp:lastPrinted>
  <dcterms:created xsi:type="dcterms:W3CDTF">2019-03-10T13:11:11Z</dcterms:created>
  <dcterms:modified xsi:type="dcterms:W3CDTF">2020-03-05T16:50:28Z</dcterms:modified>
</cp:coreProperties>
</file>