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7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CDBAEC9-A5F0-45B2-BEC9-C892A02C2F91}" type="datetimeFigureOut">
              <a:rPr lang="en-GB" smtClean="0"/>
              <a:t>15/06/2018</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798ADA4-4DAD-4FAA-9A69-3E9093AB750F}" type="slidenum">
              <a:rPr lang="en-GB" smtClean="0"/>
              <a:t>‹#›</a:t>
            </a:fld>
            <a:endParaRPr lang="en-GB"/>
          </a:p>
        </p:txBody>
      </p:sp>
    </p:spTree>
    <p:extLst>
      <p:ext uri="{BB962C8B-B14F-4D97-AF65-F5344CB8AC3E}">
        <p14:creationId xmlns:p14="http://schemas.microsoft.com/office/powerpoint/2010/main" val="26577241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340000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3B88E3-1ED2-4953-9022-ABE15F502832}"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836516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1323885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6D3B88E3-1ED2-4953-9022-ABE15F502832}" type="datetimeFigureOut">
              <a:rPr lang="en-GB" smtClean="0"/>
              <a:t>15/06/2018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1890646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8076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356251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375878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B88E3-1ED2-4953-9022-ABE15F502832}" type="datetimeFigureOut">
              <a:rPr lang="en-GB" smtClean="0"/>
              <a:t>15/06/2018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403169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3B88E3-1ED2-4953-9022-ABE15F502832}"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159294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3B88E3-1ED2-4953-9022-ABE15F502832}" type="datetimeFigureOut">
              <a:rPr lang="en-GB" smtClean="0"/>
              <a:t>15/06/2018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139182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B88E3-1ED2-4953-9022-ABE15F502832}" type="datetimeFigureOut">
              <a:rPr lang="en-GB" smtClean="0"/>
              <a:t>15/06/2018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348992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B88E3-1ED2-4953-9022-ABE15F502832}" type="datetimeFigureOut">
              <a:rPr lang="en-GB" smtClean="0"/>
              <a:t>15/06/2018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28228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D3B88E3-1ED2-4953-9022-ABE15F502832}" type="datetimeFigureOut">
              <a:rPr lang="en-GB" smtClean="0"/>
              <a:t>15/06/2018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214019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6D3B88E3-1ED2-4953-9022-ABE15F502832}" type="datetimeFigureOut">
              <a:rPr lang="en-GB" smtClean="0"/>
              <a:t>15/06/2018</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BBBBC104-CE2D-434A-9BB2-A11F51FF72E7}" type="slidenum">
              <a:rPr lang="en-GB" smtClean="0"/>
              <a:t>‹#›</a:t>
            </a:fld>
            <a:endParaRPr lang="en-GB"/>
          </a:p>
        </p:txBody>
      </p:sp>
    </p:spTree>
    <p:extLst>
      <p:ext uri="{BB962C8B-B14F-4D97-AF65-F5344CB8AC3E}">
        <p14:creationId xmlns:p14="http://schemas.microsoft.com/office/powerpoint/2010/main" val="117318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D3B88E3-1ED2-4953-9022-ABE15F502832}" type="datetimeFigureOut">
              <a:rPr lang="en-GB" smtClean="0"/>
              <a:t>15/06/2018</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BBBC104-CE2D-434A-9BB2-A11F51FF72E7}" type="slidenum">
              <a:rPr lang="en-GB" smtClean="0"/>
              <a:t>‹#›</a:t>
            </a:fld>
            <a:endParaRPr lang="en-GB"/>
          </a:p>
        </p:txBody>
      </p:sp>
    </p:spTree>
    <p:extLst>
      <p:ext uri="{BB962C8B-B14F-4D97-AF65-F5344CB8AC3E}">
        <p14:creationId xmlns:p14="http://schemas.microsoft.com/office/powerpoint/2010/main" val="2859527334"/>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Marketing Mix - Promotion</a:t>
            </a:r>
            <a:endParaRPr lang="en-GB" dirty="0"/>
          </a:p>
        </p:txBody>
      </p:sp>
      <p:sp>
        <p:nvSpPr>
          <p:cNvPr id="3" name="Subtitle 2"/>
          <p:cNvSpPr>
            <a:spLocks noGrp="1"/>
          </p:cNvSpPr>
          <p:nvPr>
            <p:ph type="subTitle" idx="1"/>
          </p:nvPr>
        </p:nvSpPr>
        <p:spPr/>
        <p:txBody>
          <a:bodyPr/>
          <a:lstStyle/>
          <a:p>
            <a:r>
              <a:rPr lang="en-GB" dirty="0" smtClean="0"/>
              <a:t>N4/5 Business Management </a:t>
            </a:r>
            <a:endParaRPr lang="en-GB" dirty="0"/>
          </a:p>
        </p:txBody>
      </p:sp>
    </p:spTree>
    <p:extLst>
      <p:ext uri="{BB962C8B-B14F-4D97-AF65-F5344CB8AC3E}">
        <p14:creationId xmlns:p14="http://schemas.microsoft.com/office/powerpoint/2010/main" val="369456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E-mail</a:t>
            </a:r>
            <a:endParaRPr lang="en-GB" dirty="0"/>
          </a:p>
        </p:txBody>
      </p:sp>
      <p:sp>
        <p:nvSpPr>
          <p:cNvPr id="3" name="Content Placeholder 2"/>
          <p:cNvSpPr>
            <a:spLocks noGrp="1"/>
          </p:cNvSpPr>
          <p:nvPr>
            <p:ph idx="1"/>
          </p:nvPr>
        </p:nvSpPr>
        <p:spPr/>
        <p:txBody>
          <a:bodyPr/>
          <a:lstStyle/>
          <a:p>
            <a:pPr marL="0" indent="0">
              <a:buNone/>
            </a:pPr>
            <a:r>
              <a:rPr lang="en-GB" dirty="0" smtClean="0"/>
              <a:t>Businesses will use email to send mailshots to customers. Customers can also subscribe to mailing lists and be emailed with details of special offers , promotions and product launches.</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23659485"/>
              </p:ext>
            </p:extLst>
          </p:nvPr>
        </p:nvGraphicFramePr>
        <p:xfrm>
          <a:off x="457200" y="3208860"/>
          <a:ext cx="11226800" cy="3262720"/>
        </p:xfrm>
        <a:graphic>
          <a:graphicData uri="http://schemas.openxmlformats.org/drawingml/2006/table">
            <a:tbl>
              <a:tblPr firstRow="1" bandRow="1">
                <a:tableStyleId>{5C22544A-7EE6-4342-B048-85BDC9FD1C3A}</a:tableStyleId>
              </a:tblPr>
              <a:tblGrid>
                <a:gridCol w="5613400">
                  <a:extLst>
                    <a:ext uri="{9D8B030D-6E8A-4147-A177-3AD203B41FA5}">
                      <a16:colId xmlns:a16="http://schemas.microsoft.com/office/drawing/2014/main" val="44328730"/>
                    </a:ext>
                  </a:extLst>
                </a:gridCol>
                <a:gridCol w="5613400">
                  <a:extLst>
                    <a:ext uri="{9D8B030D-6E8A-4147-A177-3AD203B41FA5}">
                      <a16:colId xmlns:a16="http://schemas.microsoft.com/office/drawing/2014/main" val="3241245299"/>
                    </a:ext>
                  </a:extLst>
                </a:gridCol>
              </a:tblGrid>
              <a:tr h="427060">
                <a:tc>
                  <a:txBody>
                    <a:bodyPr/>
                    <a:lstStyle/>
                    <a:p>
                      <a:pPr algn="ctr"/>
                      <a:r>
                        <a:rPr lang="en-GB" dirty="0" smtClean="0"/>
                        <a:t>Advantages</a:t>
                      </a:r>
                      <a:endParaRPr lang="en-GB" dirty="0"/>
                    </a:p>
                  </a:txBody>
                  <a:tcPr anchor="ctr"/>
                </a:tc>
                <a:tc>
                  <a:txBody>
                    <a:bodyPr/>
                    <a:lstStyle/>
                    <a:p>
                      <a:pPr algn="ctr"/>
                      <a:r>
                        <a:rPr lang="en-GB" dirty="0" smtClean="0"/>
                        <a:t>Disadvantages</a:t>
                      </a:r>
                      <a:endParaRPr lang="en-GB" dirty="0"/>
                    </a:p>
                  </a:txBody>
                  <a:tcPr anchor="ctr"/>
                </a:tc>
                <a:extLst>
                  <a:ext uri="{0D108BD9-81ED-4DB2-BD59-A6C34878D82A}">
                    <a16:rowId xmlns:a16="http://schemas.microsoft.com/office/drawing/2014/main" val="1960829807"/>
                  </a:ext>
                </a:extLst>
              </a:tr>
              <a:tr h="427060">
                <a:tc>
                  <a:txBody>
                    <a:bodyPr/>
                    <a:lstStyle/>
                    <a:p>
                      <a:pPr algn="ctr"/>
                      <a:r>
                        <a:rPr lang="en-GB" dirty="0" smtClean="0"/>
                        <a:t>Customers can sign up,</a:t>
                      </a:r>
                      <a:r>
                        <a:rPr lang="en-GB" baseline="0" dirty="0" smtClean="0"/>
                        <a:t> therefore it is only those interested in your products that receive the information</a:t>
                      </a:r>
                      <a:endParaRPr lang="en-GB" dirty="0"/>
                    </a:p>
                  </a:txBody>
                  <a:tcPr anchor="ctr"/>
                </a:tc>
                <a:tc>
                  <a:txBody>
                    <a:bodyPr/>
                    <a:lstStyle/>
                    <a:p>
                      <a:pPr algn="ctr"/>
                      <a:r>
                        <a:rPr lang="en-GB" dirty="0" smtClean="0"/>
                        <a:t>Come email providers</a:t>
                      </a:r>
                      <a:r>
                        <a:rPr lang="en-GB" baseline="0" dirty="0" smtClean="0"/>
                        <a:t> can filter email into spam folders</a:t>
                      </a:r>
                      <a:endParaRPr lang="en-GB" dirty="0"/>
                    </a:p>
                  </a:txBody>
                  <a:tcPr anchor="ctr"/>
                </a:tc>
                <a:extLst>
                  <a:ext uri="{0D108BD9-81ED-4DB2-BD59-A6C34878D82A}">
                    <a16:rowId xmlns:a16="http://schemas.microsoft.com/office/drawing/2014/main" val="4024889469"/>
                  </a:ext>
                </a:extLst>
              </a:tr>
              <a:tr h="427060">
                <a:tc>
                  <a:txBody>
                    <a:bodyPr/>
                    <a:lstStyle/>
                    <a:p>
                      <a:pPr algn="ctr"/>
                      <a:r>
                        <a:rPr lang="en-GB" dirty="0" smtClean="0"/>
                        <a:t>E-mail can be sent at any time – and to more than</a:t>
                      </a:r>
                      <a:r>
                        <a:rPr lang="en-GB" baseline="0" dirty="0" smtClean="0"/>
                        <a:t> one person</a:t>
                      </a:r>
                      <a:endParaRPr lang="en-GB" dirty="0"/>
                    </a:p>
                  </a:txBody>
                  <a:tcPr anchor="ctr"/>
                </a:tc>
                <a:tc>
                  <a:txBody>
                    <a:bodyPr/>
                    <a:lstStyle/>
                    <a:p>
                      <a:pPr algn="ctr"/>
                      <a:r>
                        <a:rPr lang="en-GB" dirty="0" smtClean="0"/>
                        <a:t>Customers can become annoyed</a:t>
                      </a:r>
                      <a:r>
                        <a:rPr lang="en-GB" baseline="0" dirty="0" smtClean="0"/>
                        <a:t> if receiving lots of promotional emails</a:t>
                      </a:r>
                      <a:endParaRPr lang="en-GB" dirty="0"/>
                    </a:p>
                  </a:txBody>
                  <a:tcPr anchor="ctr"/>
                </a:tc>
                <a:extLst>
                  <a:ext uri="{0D108BD9-81ED-4DB2-BD59-A6C34878D82A}">
                    <a16:rowId xmlns:a16="http://schemas.microsoft.com/office/drawing/2014/main" val="3277447619"/>
                  </a:ext>
                </a:extLst>
              </a:tr>
              <a:tr h="427060">
                <a:tc>
                  <a:txBody>
                    <a:bodyPr/>
                    <a:lstStyle/>
                    <a:p>
                      <a:pPr algn="ctr"/>
                      <a:r>
                        <a:rPr lang="en-GB" dirty="0" smtClean="0"/>
                        <a:t>Documents and files can be attached</a:t>
                      </a:r>
                      <a:endParaRPr lang="en-GB" dirty="0"/>
                    </a:p>
                  </a:txBody>
                  <a:tcPr anchor="ctr"/>
                </a:tc>
                <a:tc>
                  <a:txBody>
                    <a:bodyPr/>
                    <a:lstStyle/>
                    <a:p>
                      <a:pPr algn="ctr"/>
                      <a:r>
                        <a:rPr lang="en-GB" dirty="0" smtClean="0"/>
                        <a:t>Viruses can be spread through email.</a:t>
                      </a:r>
                      <a:endParaRPr lang="en-GB" dirty="0"/>
                    </a:p>
                  </a:txBody>
                  <a:tcPr anchor="ctr"/>
                </a:tc>
                <a:extLst>
                  <a:ext uri="{0D108BD9-81ED-4DB2-BD59-A6C34878D82A}">
                    <a16:rowId xmlns:a16="http://schemas.microsoft.com/office/drawing/2014/main" val="2130295458"/>
                  </a:ext>
                </a:extLst>
              </a:tr>
              <a:tr h="427060">
                <a:tc>
                  <a:txBody>
                    <a:bodyPr/>
                    <a:lstStyle/>
                    <a:p>
                      <a:pPr algn="ctr"/>
                      <a:r>
                        <a:rPr lang="en-GB" dirty="0" smtClean="0"/>
                        <a:t>Emails can be sent worldwide with little cost</a:t>
                      </a: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2307887830"/>
                  </a:ext>
                </a:extLst>
              </a:tr>
              <a:tr h="427060">
                <a:tc>
                  <a:txBody>
                    <a:bodyPr/>
                    <a:lstStyle/>
                    <a:p>
                      <a:pPr algn="ctr"/>
                      <a:r>
                        <a:rPr lang="en-GB" dirty="0" smtClean="0"/>
                        <a:t>Environmentally friendly</a:t>
                      </a: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2545018441"/>
                  </a:ext>
                </a:extLst>
              </a:tr>
            </a:tbl>
          </a:graphicData>
        </a:graphic>
      </p:graphicFrame>
    </p:spTree>
    <p:extLst>
      <p:ext uri="{BB962C8B-B14F-4D97-AF65-F5344CB8AC3E}">
        <p14:creationId xmlns:p14="http://schemas.microsoft.com/office/powerpoint/2010/main" val="342590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There are still a number of other “traditional” advertising methods used by businesses. There are: TV, newspapers/magazines and on billboards or posters.</a:t>
            </a:r>
            <a:endParaRPr lang="en-GB" sz="2800" dirty="0"/>
          </a:p>
        </p:txBody>
      </p:sp>
    </p:spTree>
    <p:extLst>
      <p:ext uri="{BB962C8B-B14F-4D97-AF65-F5344CB8AC3E}">
        <p14:creationId xmlns:p14="http://schemas.microsoft.com/office/powerpoint/2010/main" val="3670056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 on TV</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TV adverts remains one of the most popular methods of advertising as there are very large numbers of people watching TV. TV adverts can also be made to be shown on certain channels at certain times in order to target customers.</a:t>
            </a:r>
          </a:p>
          <a:p>
            <a:pPr>
              <a:buFont typeface="Wingdings" panose="05000000000000000000" pitchFamily="2" charset="2"/>
              <a:buChar char="ü"/>
            </a:pPr>
            <a:r>
              <a:rPr lang="en-GB" dirty="0" smtClean="0"/>
              <a:t>Large audiences can be reached</a:t>
            </a:r>
          </a:p>
          <a:p>
            <a:pPr>
              <a:buFont typeface="Wingdings" panose="05000000000000000000" pitchFamily="2" charset="2"/>
              <a:buChar char="ü"/>
            </a:pPr>
            <a:r>
              <a:rPr lang="en-GB" dirty="0" smtClean="0"/>
              <a:t>Adverts can be targeted</a:t>
            </a:r>
            <a:endParaRPr lang="en-GB" dirty="0"/>
          </a:p>
          <a:p>
            <a:pPr>
              <a:buFont typeface="Wingdings" panose="05000000000000000000" pitchFamily="2" charset="2"/>
              <a:buChar char="ü"/>
            </a:pPr>
            <a:r>
              <a:rPr lang="en-GB" dirty="0" smtClean="0"/>
              <a:t>Product can be shown fully – and demonstrated</a:t>
            </a:r>
          </a:p>
          <a:p>
            <a:pPr>
              <a:buFont typeface="Adobe Caslon Pro Bold" panose="0205070206050A020403" pitchFamily="18" charset="0"/>
              <a:buChar char="X"/>
            </a:pPr>
            <a:r>
              <a:rPr lang="en-GB" dirty="0" smtClean="0"/>
              <a:t>Costs can be high</a:t>
            </a:r>
          </a:p>
          <a:p>
            <a:pPr>
              <a:buFont typeface="Adobe Caslon Pro Bold" panose="0205070206050A020403" pitchFamily="18" charset="0"/>
              <a:buChar char="X"/>
            </a:pPr>
            <a:r>
              <a:rPr lang="en-GB" dirty="0" smtClean="0"/>
              <a:t>Modern technology means people can skip adverts</a:t>
            </a:r>
            <a:endParaRPr lang="en-GB" dirty="0"/>
          </a:p>
          <a:p>
            <a:pPr>
              <a:buFont typeface="Adobe Caslon Pro" panose="0205050205050A020403" pitchFamily="18" charset="0"/>
              <a:buChar char="X"/>
            </a:pPr>
            <a:r>
              <a:rPr lang="en-GB" dirty="0" smtClean="0"/>
              <a:t>Adverts can be quite short and may not give all the time needed to show all of the information</a:t>
            </a:r>
          </a:p>
          <a:p>
            <a:pPr marL="0" indent="0">
              <a:buNone/>
            </a:pPr>
            <a:endParaRPr lang="en-GB" dirty="0"/>
          </a:p>
        </p:txBody>
      </p:sp>
    </p:spTree>
    <p:extLst>
      <p:ext uri="{BB962C8B-B14F-4D97-AF65-F5344CB8AC3E}">
        <p14:creationId xmlns:p14="http://schemas.microsoft.com/office/powerpoint/2010/main" val="3846079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 in Newspapers/Magazines</a:t>
            </a:r>
            <a:endParaRPr lang="en-GB" dirty="0"/>
          </a:p>
        </p:txBody>
      </p:sp>
      <p:sp>
        <p:nvSpPr>
          <p:cNvPr id="3" name="Content Placeholder 2"/>
          <p:cNvSpPr>
            <a:spLocks noGrp="1"/>
          </p:cNvSpPr>
          <p:nvPr>
            <p:ph idx="1"/>
          </p:nvPr>
        </p:nvSpPr>
        <p:spPr/>
        <p:txBody>
          <a:bodyPr/>
          <a:lstStyle/>
          <a:p>
            <a:pPr marL="0" indent="0">
              <a:buNone/>
            </a:pPr>
            <a:r>
              <a:rPr lang="en-GB" dirty="0" smtClean="0"/>
              <a:t>Different types of newspapers are available, some are only available locally, others nationally and some are only available on certain days. Some newspapers/magazines are designed for specific customers – </a:t>
            </a:r>
            <a:r>
              <a:rPr lang="en-GB" i="1" dirty="0" smtClean="0"/>
              <a:t>The Financial Times, etc.</a:t>
            </a:r>
          </a:p>
          <a:p>
            <a:pPr>
              <a:buFont typeface="Wingdings" panose="05000000000000000000" pitchFamily="2" charset="2"/>
              <a:buChar char="ü"/>
            </a:pPr>
            <a:r>
              <a:rPr lang="en-GB" dirty="0" smtClean="0"/>
              <a:t>Specific location can be targeted</a:t>
            </a:r>
          </a:p>
          <a:p>
            <a:pPr>
              <a:buFont typeface="Wingdings" panose="05000000000000000000" pitchFamily="2" charset="2"/>
              <a:buChar char="ü"/>
            </a:pPr>
            <a:r>
              <a:rPr lang="en-GB" dirty="0" smtClean="0"/>
              <a:t>Adverts can be kept by readers</a:t>
            </a:r>
          </a:p>
          <a:p>
            <a:pPr>
              <a:buFont typeface="Wingdings" panose="05000000000000000000" pitchFamily="2" charset="2"/>
              <a:buChar char="ü"/>
            </a:pPr>
            <a:r>
              <a:rPr lang="en-GB" dirty="0" smtClean="0"/>
              <a:t>A free sample could be given</a:t>
            </a:r>
          </a:p>
          <a:p>
            <a:pPr>
              <a:buFont typeface="Adobe Caslon Pro" panose="0205050205050A020403" pitchFamily="18" charset="0"/>
              <a:buChar char="X"/>
            </a:pPr>
            <a:r>
              <a:rPr lang="en-GB" dirty="0" smtClean="0"/>
              <a:t>Not all newspapers have colour</a:t>
            </a:r>
          </a:p>
          <a:p>
            <a:pPr>
              <a:buFont typeface="Adobe Caslon Pro" panose="0205050205050A020403" pitchFamily="18" charset="0"/>
              <a:buChar char="X"/>
            </a:pPr>
            <a:r>
              <a:rPr lang="en-GB" dirty="0" smtClean="0"/>
              <a:t>No sound, video or demonstration can be given</a:t>
            </a:r>
          </a:p>
          <a:p>
            <a:pPr>
              <a:buFont typeface="Adobe Caslon Pro" panose="0205050205050A020403" pitchFamily="18" charset="0"/>
              <a:buChar char="X"/>
            </a:pPr>
            <a:r>
              <a:rPr lang="en-GB" dirty="0" smtClean="0"/>
              <a:t>Specialist magazines/papers can be expensive.</a:t>
            </a:r>
            <a:endParaRPr lang="en-GB" dirty="0"/>
          </a:p>
        </p:txBody>
      </p:sp>
    </p:spTree>
    <p:extLst>
      <p:ext uri="{BB962C8B-B14F-4D97-AF65-F5344CB8AC3E}">
        <p14:creationId xmlns:p14="http://schemas.microsoft.com/office/powerpoint/2010/main" val="3896484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Radio and the Media</a:t>
            </a:r>
            <a:endParaRPr lang="en-GB" dirty="0"/>
          </a:p>
        </p:txBody>
      </p:sp>
      <p:sp>
        <p:nvSpPr>
          <p:cNvPr id="3" name="Content Placeholder 2"/>
          <p:cNvSpPr>
            <a:spLocks noGrp="1"/>
          </p:cNvSpPr>
          <p:nvPr>
            <p:ph idx="1"/>
          </p:nvPr>
        </p:nvSpPr>
        <p:spPr>
          <a:xfrm>
            <a:off x="818712" y="3035300"/>
            <a:ext cx="10554574" cy="3598198"/>
          </a:xfrm>
        </p:spPr>
        <p:txBody>
          <a:bodyPr>
            <a:normAutofit/>
          </a:bodyPr>
          <a:lstStyle/>
          <a:p>
            <a:pPr marL="0" indent="0">
              <a:buNone/>
            </a:pPr>
            <a:r>
              <a:rPr lang="en-GB" sz="2200" dirty="0" smtClean="0"/>
              <a:t>The radio and different media programmes (e.g. the news or TV programmes) can report on the positive/negative activities of a business or about a product.  If the report is positive it can have a knock on effect and promote the business to customers. They can also pay to have radio ads</a:t>
            </a:r>
            <a:r>
              <a:rPr lang="en-GB" sz="2000" dirty="0" smtClean="0"/>
              <a:t>.</a:t>
            </a:r>
          </a:p>
          <a:p>
            <a:pPr>
              <a:buFont typeface="Wingdings" panose="05000000000000000000" pitchFamily="2" charset="2"/>
              <a:buChar char="ü"/>
            </a:pPr>
            <a:r>
              <a:rPr lang="en-GB" sz="2000" dirty="0" smtClean="0"/>
              <a:t>Free advertising if the report is positive</a:t>
            </a:r>
          </a:p>
          <a:p>
            <a:pPr>
              <a:buFont typeface="Wingdings" panose="05000000000000000000" pitchFamily="2" charset="2"/>
              <a:buChar char="ü"/>
            </a:pPr>
            <a:r>
              <a:rPr lang="en-GB" sz="2000" dirty="0" smtClean="0"/>
              <a:t>National media reaches large audiences</a:t>
            </a:r>
          </a:p>
          <a:p>
            <a:pPr>
              <a:buFont typeface="Adobe Caslon Pro Bold" panose="0205070206050A020403" pitchFamily="18" charset="0"/>
              <a:buChar char="X"/>
            </a:pPr>
            <a:r>
              <a:rPr lang="en-GB" sz="2000" dirty="0" smtClean="0"/>
              <a:t>Not all reports are positive – they can also tell people negative things about the business</a:t>
            </a:r>
          </a:p>
          <a:p>
            <a:pPr>
              <a:buFont typeface="Adobe Caslon Pro Bold" panose="0205070206050A020403" pitchFamily="18" charset="0"/>
              <a:buChar char="X"/>
            </a:pPr>
            <a:r>
              <a:rPr lang="en-GB" sz="2000" dirty="0" smtClean="0"/>
              <a:t>Reports can be wrong, misleading or miss out some key facts</a:t>
            </a:r>
            <a:endParaRPr lang="en-GB" sz="2000"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140681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Promotion</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Promotion is much more than just advertising – it is about encouraging people to buy the product. Business can do this by implementing different promotion methods</a:t>
            </a:r>
            <a:r>
              <a:rPr lang="en-GB" sz="2000" dirty="0" smtClean="0"/>
              <a:t>.</a:t>
            </a:r>
            <a:endParaRPr lang="en-GB" sz="2000" dirty="0"/>
          </a:p>
        </p:txBody>
      </p:sp>
    </p:spTree>
    <p:extLst>
      <p:ext uri="{BB962C8B-B14F-4D97-AF65-F5344CB8AC3E}">
        <p14:creationId xmlns:p14="http://schemas.microsoft.com/office/powerpoint/2010/main" val="2951659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Sales Promotion </a:t>
            </a:r>
            <a:r>
              <a:rPr lang="en-GB" dirty="0" smtClean="0"/>
              <a:t>Methods</a:t>
            </a:r>
            <a:endParaRPr lang="en-GB" dirty="0"/>
          </a:p>
        </p:txBody>
      </p:sp>
      <p:sp>
        <p:nvSpPr>
          <p:cNvPr id="3" name="Content Placeholder 2"/>
          <p:cNvSpPr>
            <a:spLocks noGrp="1"/>
          </p:cNvSpPr>
          <p:nvPr>
            <p:ph idx="1"/>
          </p:nvPr>
        </p:nvSpPr>
        <p:spPr>
          <a:xfrm>
            <a:off x="810000" y="2501900"/>
            <a:ext cx="10554574" cy="3699798"/>
          </a:xfrm>
        </p:spPr>
        <p:txBody>
          <a:bodyPr>
            <a:normAutofit fontScale="92500" lnSpcReduction="10000"/>
          </a:bodyPr>
          <a:lstStyle/>
          <a:p>
            <a:pPr marL="0" indent="0">
              <a:buNone/>
            </a:pPr>
            <a:r>
              <a:rPr lang="en-GB" sz="2200" b="1" i="1" u="sng" dirty="0" smtClean="0"/>
              <a:t>Special Offers</a:t>
            </a:r>
          </a:p>
          <a:p>
            <a:pPr marL="0" indent="0">
              <a:buNone/>
            </a:pPr>
            <a:r>
              <a:rPr lang="en-GB" sz="2200" dirty="0" smtClean="0"/>
              <a:t>Companies might provide their customers with a discount  - could be 10% off or BOGOF. Businesses will try to do this to make customer buy their product and to encourage their loyalty.</a:t>
            </a:r>
          </a:p>
          <a:p>
            <a:pPr marL="0" indent="0">
              <a:buNone/>
            </a:pPr>
            <a:endParaRPr lang="en-GB" sz="2200" dirty="0" smtClean="0"/>
          </a:p>
          <a:p>
            <a:pPr marL="0" indent="0">
              <a:buNone/>
            </a:pPr>
            <a:r>
              <a:rPr lang="en-GB" sz="2200" dirty="0" smtClean="0"/>
              <a:t>Sometimes businesses will use introductory offers to encourage them to buy a product for the first time.</a:t>
            </a:r>
          </a:p>
          <a:p>
            <a:pPr marL="0" indent="0">
              <a:buNone/>
            </a:pPr>
            <a:endParaRPr lang="en-GB" sz="2200" dirty="0" smtClean="0"/>
          </a:p>
          <a:p>
            <a:pPr marL="0" indent="0">
              <a:buNone/>
            </a:pPr>
            <a:r>
              <a:rPr lang="en-GB" sz="2200" dirty="0" smtClean="0"/>
              <a:t>Sometimes special offers may only be available to specific customers through mailing lists or business websites</a:t>
            </a:r>
            <a:endParaRPr lang="en-GB" sz="1900" b="1" i="1" u="sng" dirty="0" smtClean="0"/>
          </a:p>
          <a:p>
            <a:pPr marL="0" indent="0">
              <a:buNone/>
            </a:pPr>
            <a:endParaRPr lang="en-GB" b="1" i="1" u="sng" dirty="0"/>
          </a:p>
        </p:txBody>
      </p:sp>
    </p:spTree>
    <p:extLst>
      <p:ext uri="{BB962C8B-B14F-4D97-AF65-F5344CB8AC3E}">
        <p14:creationId xmlns:p14="http://schemas.microsoft.com/office/powerpoint/2010/main" val="2106410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Sales Promotion </a:t>
            </a:r>
            <a:r>
              <a:rPr lang="en-GB" dirty="0" smtClean="0"/>
              <a:t>Methods</a:t>
            </a:r>
            <a:endParaRPr lang="en-GB" dirty="0"/>
          </a:p>
        </p:txBody>
      </p:sp>
      <p:sp>
        <p:nvSpPr>
          <p:cNvPr id="3" name="Content Placeholder 2"/>
          <p:cNvSpPr>
            <a:spLocks noGrp="1"/>
          </p:cNvSpPr>
          <p:nvPr>
            <p:ph idx="1"/>
          </p:nvPr>
        </p:nvSpPr>
        <p:spPr/>
        <p:txBody>
          <a:bodyPr>
            <a:normAutofit/>
          </a:bodyPr>
          <a:lstStyle/>
          <a:p>
            <a:pPr marL="0" indent="0">
              <a:buNone/>
            </a:pPr>
            <a:r>
              <a:rPr lang="en-GB" sz="2400" b="1" i="1" u="sng" dirty="0" smtClean="0"/>
              <a:t>Free Samples</a:t>
            </a:r>
          </a:p>
          <a:p>
            <a:pPr marL="0" indent="0">
              <a:buNone/>
            </a:pPr>
            <a:r>
              <a:rPr lang="en-GB" sz="2000" dirty="0" smtClean="0"/>
              <a:t>This gives people a “taster” of the product – it allows people to try the product before they buy it.</a:t>
            </a:r>
          </a:p>
          <a:p>
            <a:pPr marL="0" indent="0">
              <a:buNone/>
            </a:pPr>
            <a:endParaRPr lang="en-GB" sz="2000" dirty="0"/>
          </a:p>
          <a:p>
            <a:pPr marL="0" indent="0">
              <a:buNone/>
            </a:pPr>
            <a:r>
              <a:rPr lang="en-GB" sz="2000" b="1" i="1" u="sng" dirty="0" smtClean="0"/>
              <a:t>Celebrity Endorsement</a:t>
            </a:r>
          </a:p>
          <a:p>
            <a:pPr marL="0" indent="0">
              <a:buNone/>
            </a:pPr>
            <a:r>
              <a:rPr lang="en-GB" sz="2000" dirty="0" smtClean="0"/>
              <a:t>This is when a celebrity is used to promote a business or product. Think of Kevin Bacon for EE or Gary </a:t>
            </a:r>
            <a:r>
              <a:rPr lang="en-GB" sz="2000" dirty="0" err="1" smtClean="0"/>
              <a:t>Lineker</a:t>
            </a:r>
            <a:r>
              <a:rPr lang="en-GB" sz="2000" dirty="0" smtClean="0"/>
              <a:t> for Walkers.</a:t>
            </a:r>
            <a:endParaRPr lang="en-GB" sz="2000" dirty="0"/>
          </a:p>
        </p:txBody>
      </p:sp>
    </p:spTree>
    <p:extLst>
      <p:ext uri="{BB962C8B-B14F-4D97-AF65-F5344CB8AC3E}">
        <p14:creationId xmlns:p14="http://schemas.microsoft.com/office/powerpoint/2010/main" val="2460144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Intentions</a:t>
            </a:r>
            <a:endParaRPr lang="en-GB" dirty="0"/>
          </a:p>
        </p:txBody>
      </p:sp>
      <p:sp>
        <p:nvSpPr>
          <p:cNvPr id="3" name="Content Placeholder 2"/>
          <p:cNvSpPr>
            <a:spLocks noGrp="1"/>
          </p:cNvSpPr>
          <p:nvPr>
            <p:ph idx="1"/>
          </p:nvPr>
        </p:nvSpPr>
        <p:spPr/>
        <p:txBody>
          <a:bodyPr>
            <a:normAutofit/>
          </a:bodyPr>
          <a:lstStyle/>
          <a:p>
            <a:r>
              <a:rPr lang="en-GB" sz="2800" dirty="0" smtClean="0"/>
              <a:t> To develop an understanding of the four elements of the marketing mix</a:t>
            </a:r>
          </a:p>
        </p:txBody>
      </p:sp>
    </p:spTree>
    <p:extLst>
      <p:ext uri="{BB962C8B-B14F-4D97-AF65-F5344CB8AC3E}">
        <p14:creationId xmlns:p14="http://schemas.microsoft.com/office/powerpoint/2010/main" val="3582483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Advertising is a very important part of the Marketing departments role – this is what makes customers aware that the product exists. It will include information about the product and encourages people to buy it. Advertising can increase sales and increase profitability.</a:t>
            </a:r>
          </a:p>
          <a:p>
            <a:pPr marL="0" indent="0">
              <a:buNone/>
            </a:pPr>
            <a:r>
              <a:rPr lang="en-GB" sz="2800" dirty="0" smtClean="0"/>
              <a:t>Technology can be used in marketing in many ways:</a:t>
            </a:r>
            <a:endParaRPr lang="en-GB" sz="2800" dirty="0"/>
          </a:p>
        </p:txBody>
      </p:sp>
    </p:spTree>
    <p:extLst>
      <p:ext uri="{BB962C8B-B14F-4D97-AF65-F5344CB8AC3E}">
        <p14:creationId xmlns:p14="http://schemas.microsoft.com/office/powerpoint/2010/main" val="2514054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Advertising</a:t>
            </a:r>
            <a:endParaRPr lang="en-GB" dirty="0"/>
          </a:p>
        </p:txBody>
      </p:sp>
      <p:sp>
        <p:nvSpPr>
          <p:cNvPr id="3" name="Content Placeholder 2"/>
          <p:cNvSpPr>
            <a:spLocks noGrp="1"/>
          </p:cNvSpPr>
          <p:nvPr>
            <p:ph idx="1"/>
          </p:nvPr>
        </p:nvSpPr>
        <p:spPr>
          <a:xfrm>
            <a:off x="818712" y="3086100"/>
            <a:ext cx="10554574" cy="3657600"/>
          </a:xfrm>
        </p:spPr>
        <p:txBody>
          <a:bodyPr>
            <a:normAutofit fontScale="92500"/>
          </a:bodyPr>
          <a:lstStyle/>
          <a:p>
            <a:pPr marL="0" indent="0">
              <a:buNone/>
            </a:pPr>
            <a:r>
              <a:rPr lang="en-GB" sz="2600" i="1" u="sng" dirty="0" smtClean="0"/>
              <a:t>Internet Websites</a:t>
            </a:r>
          </a:p>
          <a:p>
            <a:pPr marL="0" indent="0">
              <a:buNone/>
            </a:pPr>
            <a:r>
              <a:rPr lang="en-GB" sz="2600" dirty="0" smtClean="0"/>
              <a:t>A business might have a website to communicate information about its products and to sell them online – this is known as </a:t>
            </a:r>
            <a:r>
              <a:rPr lang="en-GB" sz="2600" b="1" i="1" dirty="0" smtClean="0"/>
              <a:t>e-commerce.</a:t>
            </a:r>
          </a:p>
          <a:p>
            <a:pPr marL="0" indent="0">
              <a:buNone/>
            </a:pPr>
            <a:r>
              <a:rPr lang="en-GB" sz="2600" b="1" i="1" dirty="0" smtClean="0"/>
              <a:t>E-commerce is now one of the most widely used marketing tools.</a:t>
            </a:r>
          </a:p>
          <a:p>
            <a:pPr marL="0" indent="0">
              <a:buNone/>
            </a:pPr>
            <a:endParaRPr lang="en-GB" sz="2600" b="1" i="1" dirty="0" smtClean="0"/>
          </a:p>
          <a:p>
            <a:pPr marL="0" indent="0">
              <a:buNone/>
            </a:pPr>
            <a:r>
              <a:rPr lang="en-GB" sz="2600" dirty="0" smtClean="0"/>
              <a:t>Internet sites can be accessed using a </a:t>
            </a:r>
            <a:r>
              <a:rPr lang="en-GB" sz="2600" b="1" dirty="0" smtClean="0"/>
              <a:t>browser, </a:t>
            </a:r>
            <a:r>
              <a:rPr lang="en-GB" sz="2600" dirty="0" smtClean="0"/>
              <a:t>e.g. Internet Explorer and web addresses are known as “URL’s” – Uniform Resource Locator.</a:t>
            </a:r>
            <a:endParaRPr lang="en-GB" sz="2600" b="1" dirty="0"/>
          </a:p>
          <a:p>
            <a:pPr marL="0" indent="0">
              <a:buNone/>
            </a:pPr>
            <a:endParaRPr lang="en-GB" i="1" u="sng" dirty="0" smtClean="0"/>
          </a:p>
          <a:p>
            <a:pPr marL="0" indent="0">
              <a:buNone/>
            </a:pPr>
            <a:endParaRPr lang="en-GB" i="1" u="sng" dirty="0"/>
          </a:p>
          <a:p>
            <a:pPr marL="0" indent="0">
              <a:buNone/>
            </a:pPr>
            <a:endParaRPr lang="en-GB" i="1" u="sng" dirty="0" smtClean="0"/>
          </a:p>
          <a:p>
            <a:pPr marL="0" indent="0">
              <a:buNone/>
            </a:pPr>
            <a:endParaRPr lang="en-GB" i="1" u="sng" dirty="0"/>
          </a:p>
          <a:p>
            <a:pPr marL="0" indent="0">
              <a:buNone/>
            </a:pPr>
            <a:endParaRPr lang="en-GB" i="1" u="sng" dirty="0"/>
          </a:p>
        </p:txBody>
      </p:sp>
    </p:spTree>
    <p:extLst>
      <p:ext uri="{BB962C8B-B14F-4D97-AF65-F5344CB8AC3E}">
        <p14:creationId xmlns:p14="http://schemas.microsoft.com/office/powerpoint/2010/main" val="2122408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E-Commerce</a:t>
            </a:r>
            <a:endParaRPr lang="en-GB" dirty="0"/>
          </a:p>
        </p:txBody>
      </p:sp>
      <p:sp>
        <p:nvSpPr>
          <p:cNvPr id="3" name="Content Placeholder 2"/>
          <p:cNvSpPr>
            <a:spLocks noGrp="1"/>
          </p:cNvSpPr>
          <p:nvPr>
            <p:ph idx="1"/>
          </p:nvPr>
        </p:nvSpPr>
        <p:spPr>
          <a:xfrm>
            <a:off x="810000" y="2412787"/>
            <a:ext cx="10554574" cy="4153113"/>
          </a:xfrm>
        </p:spPr>
        <p:txBody>
          <a:bodyPr>
            <a:normAutofit/>
          </a:bodyPr>
          <a:lstStyle/>
          <a:p>
            <a:pPr marL="0" indent="0">
              <a:buNone/>
            </a:pPr>
            <a:r>
              <a:rPr lang="en-GB" sz="2000" b="1" u="sng" dirty="0" smtClean="0"/>
              <a:t>Advantages of e-commerce</a:t>
            </a:r>
          </a:p>
          <a:p>
            <a:r>
              <a:rPr lang="en-GB" b="1" dirty="0" smtClean="0"/>
              <a:t>Customers worldwide can be targeted </a:t>
            </a:r>
          </a:p>
          <a:p>
            <a:r>
              <a:rPr lang="en-GB" b="1" dirty="0" smtClean="0"/>
              <a:t>Customers can shop 24/7 from anywhere they want</a:t>
            </a:r>
          </a:p>
          <a:p>
            <a:r>
              <a:rPr lang="en-GB" b="1" dirty="0" smtClean="0"/>
              <a:t>Online discounts can be given</a:t>
            </a:r>
          </a:p>
          <a:p>
            <a:r>
              <a:rPr lang="en-GB" b="1" dirty="0" smtClean="0"/>
              <a:t>Product information can be updated and accessed quickly</a:t>
            </a:r>
            <a:endParaRPr lang="en-GB" b="1" dirty="0"/>
          </a:p>
          <a:p>
            <a:r>
              <a:rPr lang="en-GB" sz="2000" b="1" dirty="0" smtClean="0"/>
              <a:t>Products can often be customised online so the customer can see what they’ll look like</a:t>
            </a:r>
          </a:p>
          <a:p>
            <a:r>
              <a:rPr lang="en-GB" b="1" dirty="0" smtClean="0"/>
              <a:t>Stock availability can be checked immediately</a:t>
            </a:r>
          </a:p>
          <a:p>
            <a:r>
              <a:rPr lang="en-GB" b="1" dirty="0" smtClean="0"/>
              <a:t>Businesses might not have to pay for premises to store stock - cheaper</a:t>
            </a:r>
            <a:endParaRPr lang="en-GB" b="1" dirty="0"/>
          </a:p>
          <a:p>
            <a:r>
              <a:rPr lang="en-GB" b="1" dirty="0" smtClean="0"/>
              <a:t>Environmentally friendly compared to printing posters or leaflets</a:t>
            </a:r>
          </a:p>
          <a:p>
            <a:pPr marL="0" indent="0">
              <a:buNone/>
            </a:pPr>
            <a:endParaRPr lang="en-GB" b="1" u="sng" dirty="0"/>
          </a:p>
        </p:txBody>
      </p:sp>
    </p:spTree>
    <p:extLst>
      <p:ext uri="{BB962C8B-B14F-4D97-AF65-F5344CB8AC3E}">
        <p14:creationId xmlns:p14="http://schemas.microsoft.com/office/powerpoint/2010/main" val="2790196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E-Commerce</a:t>
            </a:r>
            <a:endParaRPr lang="en-GB" dirty="0"/>
          </a:p>
        </p:txBody>
      </p:sp>
      <p:sp>
        <p:nvSpPr>
          <p:cNvPr id="3" name="Content Placeholder 2"/>
          <p:cNvSpPr>
            <a:spLocks noGrp="1"/>
          </p:cNvSpPr>
          <p:nvPr>
            <p:ph idx="1"/>
          </p:nvPr>
        </p:nvSpPr>
        <p:spPr/>
        <p:txBody>
          <a:bodyPr>
            <a:normAutofit/>
          </a:bodyPr>
          <a:lstStyle/>
          <a:p>
            <a:pPr marL="0" indent="0">
              <a:buNone/>
            </a:pPr>
            <a:r>
              <a:rPr lang="en-GB" sz="2000" b="1" u="sng" dirty="0" smtClean="0"/>
              <a:t>Disadvantages of E-commerce</a:t>
            </a:r>
          </a:p>
          <a:p>
            <a:r>
              <a:rPr lang="en-GB" dirty="0" smtClean="0"/>
              <a:t>The goods can’t be seen or handled before buying</a:t>
            </a:r>
          </a:p>
          <a:p>
            <a:r>
              <a:rPr lang="en-GB" dirty="0" smtClean="0"/>
              <a:t>Customers might not want to disclose personal details online</a:t>
            </a:r>
          </a:p>
          <a:p>
            <a:r>
              <a:rPr lang="en-GB" dirty="0" smtClean="0"/>
              <a:t>Technical problems can occur</a:t>
            </a:r>
          </a:p>
          <a:p>
            <a:r>
              <a:rPr lang="en-GB" dirty="0" smtClean="0"/>
              <a:t>No personal contact with the business</a:t>
            </a:r>
          </a:p>
          <a:p>
            <a:r>
              <a:rPr lang="en-GB" dirty="0" smtClean="0"/>
              <a:t>Can be expensive to connect/subscribe to an internet service provider</a:t>
            </a:r>
          </a:p>
          <a:p>
            <a:r>
              <a:rPr lang="en-GB" dirty="0" smtClean="0"/>
              <a:t>Can be expensive to make and maintain a good website</a:t>
            </a:r>
          </a:p>
          <a:p>
            <a:r>
              <a:rPr lang="en-GB" dirty="0" smtClean="0"/>
              <a:t>Employees need training to maintain and update the website</a:t>
            </a:r>
            <a:endParaRPr lang="en-GB" dirty="0"/>
          </a:p>
        </p:txBody>
      </p:sp>
    </p:spTree>
    <p:extLst>
      <p:ext uri="{BB962C8B-B14F-4D97-AF65-F5344CB8AC3E}">
        <p14:creationId xmlns:p14="http://schemas.microsoft.com/office/powerpoint/2010/main" val="130186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2.0 (Social Media)</a:t>
            </a:r>
            <a:endParaRPr lang="en-GB" dirty="0"/>
          </a:p>
        </p:txBody>
      </p:sp>
      <p:sp>
        <p:nvSpPr>
          <p:cNvPr id="3" name="Content Placeholder 2"/>
          <p:cNvSpPr>
            <a:spLocks noGrp="1"/>
          </p:cNvSpPr>
          <p:nvPr>
            <p:ph idx="1"/>
          </p:nvPr>
        </p:nvSpPr>
        <p:spPr/>
        <p:txBody>
          <a:bodyPr/>
          <a:lstStyle/>
          <a:p>
            <a:pPr marL="0" indent="0">
              <a:buNone/>
            </a:pPr>
            <a:r>
              <a:rPr lang="en-GB" dirty="0" smtClean="0"/>
              <a:t>Web 2.0 is a programme which allows people to interact over the internet. </a:t>
            </a:r>
          </a:p>
          <a:p>
            <a:pPr marL="0" indent="0">
              <a:buNone/>
            </a:pPr>
            <a:r>
              <a:rPr lang="en-GB" dirty="0" smtClean="0"/>
              <a:t>This is now an extremely popular way of for businesses to sell and promote their products – they can reach a vast number of people very quickly and can also interact with their customers.</a:t>
            </a:r>
          </a:p>
          <a:p>
            <a:pPr marL="0" indent="0">
              <a:buNone/>
            </a:pPr>
            <a:r>
              <a:rPr lang="en-GB" dirty="0" smtClean="0"/>
              <a:t>Sites like </a:t>
            </a:r>
            <a:r>
              <a:rPr lang="en-GB" dirty="0" err="1" smtClean="0"/>
              <a:t>Youtube</a:t>
            </a:r>
            <a:r>
              <a:rPr lang="en-GB" dirty="0" smtClean="0"/>
              <a:t> also allow companies to upload clips and videos of their products – showing hoe they work or providing information about it. This can be viewed by customers before they decide to purchase.</a:t>
            </a:r>
            <a:endParaRPr lang="en-GB" dirty="0"/>
          </a:p>
        </p:txBody>
      </p:sp>
    </p:spTree>
    <p:extLst>
      <p:ext uri="{BB962C8B-B14F-4D97-AF65-F5344CB8AC3E}">
        <p14:creationId xmlns:p14="http://schemas.microsoft.com/office/powerpoint/2010/main" val="260804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Apps</a:t>
            </a:r>
            <a:endParaRPr lang="en-GB" dirty="0"/>
          </a:p>
        </p:txBody>
      </p:sp>
      <p:sp>
        <p:nvSpPr>
          <p:cNvPr id="3" name="Content Placeholder 2"/>
          <p:cNvSpPr>
            <a:spLocks noGrp="1"/>
          </p:cNvSpPr>
          <p:nvPr>
            <p:ph idx="1"/>
          </p:nvPr>
        </p:nvSpPr>
        <p:spPr/>
        <p:txBody>
          <a:bodyPr/>
          <a:lstStyle/>
          <a:p>
            <a:pPr marL="0" indent="0">
              <a:buNone/>
            </a:pPr>
            <a:r>
              <a:rPr lang="en-GB" dirty="0" smtClean="0"/>
              <a:t>Apps are now being used more and more often as a means of advertising and promoting products. These are similar to the use of the internet however there are some other advantages and disadvantages associated with apps:</a:t>
            </a:r>
          </a:p>
          <a:p>
            <a:pPr>
              <a:buFont typeface="Wingdings" panose="05000000000000000000" pitchFamily="2" charset="2"/>
              <a:buChar char="ü"/>
            </a:pPr>
            <a:r>
              <a:rPr lang="en-GB" dirty="0" smtClean="0"/>
              <a:t>Don’t have to be sitting at a computer or laptop to use them – can use it on the move</a:t>
            </a:r>
          </a:p>
          <a:p>
            <a:pPr>
              <a:buFont typeface="Wingdings" panose="05000000000000000000" pitchFamily="2" charset="2"/>
              <a:buChar char="ü"/>
            </a:pPr>
            <a:r>
              <a:rPr lang="en-GB" dirty="0" smtClean="0"/>
              <a:t>Can sometimes use free </a:t>
            </a:r>
            <a:r>
              <a:rPr lang="en-GB" dirty="0" err="1" smtClean="0"/>
              <a:t>wifi</a:t>
            </a:r>
            <a:r>
              <a:rPr lang="en-GB" dirty="0" smtClean="0"/>
              <a:t> to access</a:t>
            </a:r>
          </a:p>
          <a:p>
            <a:pPr>
              <a:buFont typeface="Adobe Devanagari" panose="02040503050201020203" pitchFamily="18" charset="0"/>
              <a:buChar char="X"/>
            </a:pPr>
            <a:r>
              <a:rPr lang="en-GB" dirty="0" smtClean="0"/>
              <a:t>People will need to have a smartphone or tablet which can be expensive</a:t>
            </a:r>
          </a:p>
          <a:p>
            <a:pPr>
              <a:buFont typeface="Adobe Devanagari" panose="02040503050201020203" pitchFamily="18" charset="0"/>
              <a:buChar char="X"/>
            </a:pPr>
            <a:r>
              <a:rPr lang="en-GB" dirty="0" smtClean="0"/>
              <a:t>Training is needed to design the app</a:t>
            </a:r>
          </a:p>
          <a:p>
            <a:pPr>
              <a:buFont typeface="Adobe Devanagari" panose="02040503050201020203" pitchFamily="18" charset="0"/>
              <a:buChar char="X"/>
            </a:pPr>
            <a:r>
              <a:rPr lang="en-GB" dirty="0" smtClean="0"/>
              <a:t>The internet connection depends on location and can freeze or go slow which could annoy customers.</a:t>
            </a:r>
            <a:endParaRPr lang="en-GB" dirty="0"/>
          </a:p>
        </p:txBody>
      </p:sp>
    </p:spTree>
    <p:extLst>
      <p:ext uri="{BB962C8B-B14F-4D97-AF65-F5344CB8AC3E}">
        <p14:creationId xmlns:p14="http://schemas.microsoft.com/office/powerpoint/2010/main" val="2421171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SMS</a:t>
            </a:r>
            <a:endParaRPr lang="en-GB" dirty="0"/>
          </a:p>
        </p:txBody>
      </p:sp>
      <p:sp>
        <p:nvSpPr>
          <p:cNvPr id="3" name="Content Placeholder 2"/>
          <p:cNvSpPr>
            <a:spLocks noGrp="1"/>
          </p:cNvSpPr>
          <p:nvPr>
            <p:ph idx="1"/>
          </p:nvPr>
        </p:nvSpPr>
        <p:spPr/>
        <p:txBody>
          <a:bodyPr/>
          <a:lstStyle/>
          <a:p>
            <a:pPr marL="0" indent="0">
              <a:buNone/>
            </a:pPr>
            <a:r>
              <a:rPr lang="en-GB" dirty="0" smtClean="0"/>
              <a:t>Text messaging is widely used by businesses to communicate and promote products to customers. Specific customers can also be targeted quickly.</a:t>
            </a:r>
          </a:p>
          <a:p>
            <a:pPr>
              <a:buFont typeface="Wingdings" panose="05000000000000000000" pitchFamily="2" charset="2"/>
              <a:buChar char="ü"/>
            </a:pPr>
            <a:r>
              <a:rPr lang="en-GB" dirty="0" smtClean="0"/>
              <a:t>Customers receive communications immediately</a:t>
            </a:r>
          </a:p>
          <a:p>
            <a:pPr>
              <a:buFont typeface="Wingdings" panose="05000000000000000000" pitchFamily="2" charset="2"/>
              <a:buChar char="ü"/>
            </a:pPr>
            <a:r>
              <a:rPr lang="en-GB" dirty="0" smtClean="0"/>
              <a:t>Lots of customers can be targeted</a:t>
            </a:r>
          </a:p>
          <a:p>
            <a:pPr>
              <a:buFont typeface="Wingdings" panose="05000000000000000000" pitchFamily="2" charset="2"/>
              <a:buChar char="ü"/>
            </a:pPr>
            <a:r>
              <a:rPr lang="en-GB" dirty="0" smtClean="0"/>
              <a:t>Cheaper than some other advertising methods</a:t>
            </a:r>
          </a:p>
          <a:p>
            <a:pPr>
              <a:buFont typeface="Adobe Caslon Pro" panose="0205050205050A020403" pitchFamily="18" charset="0"/>
              <a:buChar char="X"/>
            </a:pPr>
            <a:r>
              <a:rPr lang="en-GB" dirty="0" smtClean="0"/>
              <a:t>Can only include a small amount of text compared to a website</a:t>
            </a:r>
          </a:p>
          <a:p>
            <a:pPr>
              <a:buFont typeface="Adobe Caslon Pro" panose="0205050205050A020403" pitchFamily="18" charset="0"/>
              <a:buChar char="X"/>
            </a:pPr>
            <a:r>
              <a:rPr lang="en-GB" dirty="0" smtClean="0"/>
              <a:t>Customers may feel frustrated or annoyed if they are receiving lots of messages</a:t>
            </a:r>
          </a:p>
          <a:p>
            <a:pPr>
              <a:buFont typeface="Adobe Caslon Pro" panose="0205050205050A020403" pitchFamily="18" charset="0"/>
              <a:buChar char="X"/>
            </a:pPr>
            <a:r>
              <a:rPr lang="en-GB" dirty="0" smtClean="0"/>
              <a:t>Need to obtain the mobile number of customers.</a:t>
            </a:r>
            <a:endParaRPr lang="en-GB" dirty="0"/>
          </a:p>
        </p:txBody>
      </p:sp>
    </p:spTree>
    <p:extLst>
      <p:ext uri="{BB962C8B-B14F-4D97-AF65-F5344CB8AC3E}">
        <p14:creationId xmlns:p14="http://schemas.microsoft.com/office/powerpoint/2010/main" val="1196573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740</TotalTime>
  <Words>1116</Words>
  <Application>Microsoft Office PowerPoint</Application>
  <PresentationFormat>Widescreen</PresentationFormat>
  <Paragraphs>112</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Adobe Caslon Pro</vt:lpstr>
      <vt:lpstr>Adobe Caslon Pro Bold</vt:lpstr>
      <vt:lpstr>Adobe Devanagari</vt:lpstr>
      <vt:lpstr>Calibri</vt:lpstr>
      <vt:lpstr>Century Gothic</vt:lpstr>
      <vt:lpstr>Wingdings</vt:lpstr>
      <vt:lpstr>Wingdings 2</vt:lpstr>
      <vt:lpstr>Quotable</vt:lpstr>
      <vt:lpstr>The Marketing Mix - Promotion</vt:lpstr>
      <vt:lpstr>Learning Intentions</vt:lpstr>
      <vt:lpstr>Advertising</vt:lpstr>
      <vt:lpstr>Advertising</vt:lpstr>
      <vt:lpstr>E-Commerce</vt:lpstr>
      <vt:lpstr>E-Commerce</vt:lpstr>
      <vt:lpstr>Web 2.0 (Social Media)</vt:lpstr>
      <vt:lpstr>Apps</vt:lpstr>
      <vt:lpstr>SMS</vt:lpstr>
      <vt:lpstr>E-mail</vt:lpstr>
      <vt:lpstr>Advertising</vt:lpstr>
      <vt:lpstr>Advertising on TV</vt:lpstr>
      <vt:lpstr>Advertising in Newspapers/Magazines</vt:lpstr>
      <vt:lpstr>Radio and the Media</vt:lpstr>
      <vt:lpstr>Promotion</vt:lpstr>
      <vt:lpstr>Sales Promotion Methods</vt:lpstr>
      <vt:lpstr>Sales Promotion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Marketing Mix - Promotion</dc:title>
  <dc:creator>ssamckinnonc1</dc:creator>
  <cp:lastModifiedBy>ssamckinnonc1</cp:lastModifiedBy>
  <cp:revision>24</cp:revision>
  <cp:lastPrinted>2016-11-02T14:11:30Z</cp:lastPrinted>
  <dcterms:created xsi:type="dcterms:W3CDTF">2016-10-31T11:54:33Z</dcterms:created>
  <dcterms:modified xsi:type="dcterms:W3CDTF">2018-06-15T08:08:29Z</dcterms:modified>
</cp:coreProperties>
</file>